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 id="2147483688" r:id="rId2"/>
  </p:sldMasterIdLst>
  <p:notesMasterIdLst>
    <p:notesMasterId r:id="rId14"/>
  </p:notesMasterIdLst>
  <p:handoutMasterIdLst>
    <p:handoutMasterId r:id="rId15"/>
  </p:handoutMasterIdLst>
  <p:sldIdLst>
    <p:sldId id="256" r:id="rId3"/>
    <p:sldId id="413" r:id="rId4"/>
    <p:sldId id="482" r:id="rId5"/>
    <p:sldId id="490" r:id="rId6"/>
    <p:sldId id="489" r:id="rId7"/>
    <p:sldId id="492" r:id="rId8"/>
    <p:sldId id="487" r:id="rId9"/>
    <p:sldId id="488" r:id="rId10"/>
    <p:sldId id="432" r:id="rId11"/>
    <p:sldId id="491" r:id="rId12"/>
    <p:sldId id="261" r:id="rId13"/>
  </p:sldIdLst>
  <p:sldSz cx="12192000" cy="6858000"/>
  <p:notesSz cx="6858000" cy="9144000"/>
  <p:defaultTextStyle>
    <a:defPPr>
      <a:defRPr lang="zh-CN"/>
    </a:defPPr>
    <a:lvl1pPr marL="0" algn="l" defTabSz="914377" rtl="0" eaLnBrk="1" latinLnBrk="0" hangingPunct="1">
      <a:defRPr sz="1900" kern="1200">
        <a:solidFill>
          <a:schemeClr val="tx1"/>
        </a:solidFill>
        <a:latin typeface="+mn-lt"/>
        <a:ea typeface="+mn-ea"/>
        <a:cs typeface="+mn-cs"/>
      </a:defRPr>
    </a:lvl1pPr>
    <a:lvl2pPr marL="457189" algn="l" defTabSz="914377" rtl="0" eaLnBrk="1" latinLnBrk="0" hangingPunct="1">
      <a:defRPr sz="1900" kern="1200">
        <a:solidFill>
          <a:schemeClr val="tx1"/>
        </a:solidFill>
        <a:latin typeface="+mn-lt"/>
        <a:ea typeface="+mn-ea"/>
        <a:cs typeface="+mn-cs"/>
      </a:defRPr>
    </a:lvl2pPr>
    <a:lvl3pPr marL="914377" algn="l" defTabSz="914377" rtl="0" eaLnBrk="1" latinLnBrk="0" hangingPunct="1">
      <a:defRPr sz="1900" kern="1200">
        <a:solidFill>
          <a:schemeClr val="tx1"/>
        </a:solidFill>
        <a:latin typeface="+mn-lt"/>
        <a:ea typeface="+mn-ea"/>
        <a:cs typeface="+mn-cs"/>
      </a:defRPr>
    </a:lvl3pPr>
    <a:lvl4pPr marL="1371566" algn="l" defTabSz="914377" rtl="0" eaLnBrk="1" latinLnBrk="0" hangingPunct="1">
      <a:defRPr sz="1900" kern="1200">
        <a:solidFill>
          <a:schemeClr val="tx1"/>
        </a:solidFill>
        <a:latin typeface="+mn-lt"/>
        <a:ea typeface="+mn-ea"/>
        <a:cs typeface="+mn-cs"/>
      </a:defRPr>
    </a:lvl4pPr>
    <a:lvl5pPr marL="1828754" algn="l" defTabSz="914377" rtl="0" eaLnBrk="1" latinLnBrk="0" hangingPunct="1">
      <a:defRPr sz="1900" kern="1200">
        <a:solidFill>
          <a:schemeClr val="tx1"/>
        </a:solidFill>
        <a:latin typeface="+mn-lt"/>
        <a:ea typeface="+mn-ea"/>
        <a:cs typeface="+mn-cs"/>
      </a:defRPr>
    </a:lvl5pPr>
    <a:lvl6pPr marL="2285943" algn="l" defTabSz="914377" rtl="0" eaLnBrk="1" latinLnBrk="0" hangingPunct="1">
      <a:defRPr sz="1900" kern="1200">
        <a:solidFill>
          <a:schemeClr val="tx1"/>
        </a:solidFill>
        <a:latin typeface="+mn-lt"/>
        <a:ea typeface="+mn-ea"/>
        <a:cs typeface="+mn-cs"/>
      </a:defRPr>
    </a:lvl6pPr>
    <a:lvl7pPr marL="2743131" algn="l" defTabSz="914377" rtl="0" eaLnBrk="1" latinLnBrk="0" hangingPunct="1">
      <a:defRPr sz="1900" kern="1200">
        <a:solidFill>
          <a:schemeClr val="tx1"/>
        </a:solidFill>
        <a:latin typeface="+mn-lt"/>
        <a:ea typeface="+mn-ea"/>
        <a:cs typeface="+mn-cs"/>
      </a:defRPr>
    </a:lvl7pPr>
    <a:lvl8pPr marL="3200320" algn="l" defTabSz="914377" rtl="0" eaLnBrk="1" latinLnBrk="0" hangingPunct="1">
      <a:defRPr sz="1900" kern="1200">
        <a:solidFill>
          <a:schemeClr val="tx1"/>
        </a:solidFill>
        <a:latin typeface="+mn-lt"/>
        <a:ea typeface="+mn-ea"/>
        <a:cs typeface="+mn-cs"/>
      </a:defRPr>
    </a:lvl8pPr>
    <a:lvl9pPr marL="3657509" algn="l" defTabSz="914377" rtl="0" eaLnBrk="1" latinLnBrk="0" hangingPunct="1">
      <a:defRPr sz="19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8BB0"/>
    <a:srgbClr val="5AD5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160" autoAdjust="0"/>
    <p:restoredTop sz="96869" autoAdjust="0"/>
  </p:normalViewPr>
  <p:slideViewPr>
    <p:cSldViewPr snapToGrid="0">
      <p:cViewPr>
        <p:scale>
          <a:sx n="75" d="100"/>
          <a:sy n="75" d="100"/>
        </p:scale>
        <p:origin x="-408" y="22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3120"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4925D9-1A91-BA48-A7CE-2CFC5BADD296}" type="datetimeFigureOut">
              <a:rPr kumimoji="1" lang="zh-CN" altLang="en-US" smtClean="0"/>
              <a:t>2019/6/11</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365923-B09A-9241-A846-F6561992D777}" type="slidenum">
              <a:rPr kumimoji="1" lang="zh-CN" altLang="en-US" smtClean="0"/>
              <a:t>‹#›</a:t>
            </a:fld>
            <a:endParaRPr kumimoji="1" lang="zh-CN" altLang="en-US"/>
          </a:p>
        </p:txBody>
      </p:sp>
    </p:spTree>
    <p:extLst>
      <p:ext uri="{BB962C8B-B14F-4D97-AF65-F5344CB8AC3E}">
        <p14:creationId xmlns:p14="http://schemas.microsoft.com/office/powerpoint/2010/main" val="19767764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jpeg>
</file>

<file path=ppt/media/image3.png>
</file>

<file path=ppt/media/image4.gif>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694A8E5-2306-3645-826A-B5F9C3BCC079}" type="datetimeFigureOut">
              <a:rPr kumimoji="1" lang="zh-CN" altLang="en-US" smtClean="0"/>
              <a:t>2019/6/11</a:t>
            </a:fld>
            <a:endParaRPr kumimoji="1"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30AD0F0-5E3F-F543-886B-60116675C0A0}" type="slidenum">
              <a:rPr kumimoji="1" lang="zh-CN" altLang="en-US" smtClean="0"/>
              <a:t>‹#›</a:t>
            </a:fld>
            <a:endParaRPr kumimoji="1" lang="zh-CN" altLang="en-US"/>
          </a:p>
        </p:txBody>
      </p:sp>
    </p:spTree>
    <p:extLst>
      <p:ext uri="{BB962C8B-B14F-4D97-AF65-F5344CB8AC3E}">
        <p14:creationId xmlns:p14="http://schemas.microsoft.com/office/powerpoint/2010/main" val="1350838979"/>
      </p:ext>
    </p:extLst>
  </p:cSld>
  <p:clrMap bg1="lt1" tx1="dk1" bg2="lt2" tx2="dk2" accent1="accent1" accent2="accent2" accent3="accent3" accent4="accent4" accent5="accent5" accent6="accent6" hlink="hlink" folHlink="folHlink"/>
  <p:notesStyle>
    <a:lvl1pPr marL="0" algn="l" defTabSz="457189" rtl="0" eaLnBrk="1" latinLnBrk="0" hangingPunct="1">
      <a:defRPr sz="1200" kern="1200">
        <a:solidFill>
          <a:schemeClr val="tx1"/>
        </a:solidFill>
        <a:latin typeface="+mn-lt"/>
        <a:ea typeface="+mn-ea"/>
        <a:cs typeface="+mn-cs"/>
      </a:defRPr>
    </a:lvl1pPr>
    <a:lvl2pPr marL="457189" algn="l" defTabSz="457189" rtl="0" eaLnBrk="1" latinLnBrk="0" hangingPunct="1">
      <a:defRPr sz="1200" kern="1200">
        <a:solidFill>
          <a:schemeClr val="tx1"/>
        </a:solidFill>
        <a:latin typeface="+mn-lt"/>
        <a:ea typeface="+mn-ea"/>
        <a:cs typeface="+mn-cs"/>
      </a:defRPr>
    </a:lvl2pPr>
    <a:lvl3pPr marL="914377" algn="l" defTabSz="457189" rtl="0" eaLnBrk="1" latinLnBrk="0" hangingPunct="1">
      <a:defRPr sz="1200" kern="1200">
        <a:solidFill>
          <a:schemeClr val="tx1"/>
        </a:solidFill>
        <a:latin typeface="+mn-lt"/>
        <a:ea typeface="+mn-ea"/>
        <a:cs typeface="+mn-cs"/>
      </a:defRPr>
    </a:lvl3pPr>
    <a:lvl4pPr marL="1371566" algn="l" defTabSz="457189" rtl="0" eaLnBrk="1" latinLnBrk="0" hangingPunct="1">
      <a:defRPr sz="1200" kern="1200">
        <a:solidFill>
          <a:schemeClr val="tx1"/>
        </a:solidFill>
        <a:latin typeface="+mn-lt"/>
        <a:ea typeface="+mn-ea"/>
        <a:cs typeface="+mn-cs"/>
      </a:defRPr>
    </a:lvl4pPr>
    <a:lvl5pPr marL="1828754" algn="l" defTabSz="457189" rtl="0" eaLnBrk="1" latinLnBrk="0" hangingPunct="1">
      <a:defRPr sz="1200" kern="1200">
        <a:solidFill>
          <a:schemeClr val="tx1"/>
        </a:solidFill>
        <a:latin typeface="+mn-lt"/>
        <a:ea typeface="+mn-ea"/>
        <a:cs typeface="+mn-cs"/>
      </a:defRPr>
    </a:lvl5pPr>
    <a:lvl6pPr marL="2285943" algn="l" defTabSz="457189" rtl="0" eaLnBrk="1" latinLnBrk="0" hangingPunct="1">
      <a:defRPr sz="1200" kern="1200">
        <a:solidFill>
          <a:schemeClr val="tx1"/>
        </a:solidFill>
        <a:latin typeface="+mn-lt"/>
        <a:ea typeface="+mn-ea"/>
        <a:cs typeface="+mn-cs"/>
      </a:defRPr>
    </a:lvl6pPr>
    <a:lvl7pPr marL="2743131" algn="l" defTabSz="457189" rtl="0" eaLnBrk="1" latinLnBrk="0" hangingPunct="1">
      <a:defRPr sz="1200" kern="1200">
        <a:solidFill>
          <a:schemeClr val="tx1"/>
        </a:solidFill>
        <a:latin typeface="+mn-lt"/>
        <a:ea typeface="+mn-ea"/>
        <a:cs typeface="+mn-cs"/>
      </a:defRPr>
    </a:lvl7pPr>
    <a:lvl8pPr marL="3200320" algn="l" defTabSz="457189" rtl="0" eaLnBrk="1" latinLnBrk="0" hangingPunct="1">
      <a:defRPr sz="1200" kern="1200">
        <a:solidFill>
          <a:schemeClr val="tx1"/>
        </a:solidFill>
        <a:latin typeface="+mn-lt"/>
        <a:ea typeface="+mn-ea"/>
        <a:cs typeface="+mn-cs"/>
      </a:defRPr>
    </a:lvl8pPr>
    <a:lvl9pPr marL="3657509" algn="l" defTabSz="45718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0AD0F0-5E3F-F543-886B-60116675C0A0}" type="slidenum">
              <a:rPr kumimoji="1" lang="zh-CN" altLang="en-US" smtClean="0"/>
              <a:t>1</a:t>
            </a:fld>
            <a:endParaRPr kumimoji="1" lang="zh-CN" altLang="en-US"/>
          </a:p>
        </p:txBody>
      </p:sp>
    </p:spTree>
    <p:extLst>
      <p:ext uri="{BB962C8B-B14F-4D97-AF65-F5344CB8AC3E}">
        <p14:creationId xmlns:p14="http://schemas.microsoft.com/office/powerpoint/2010/main" val="4172032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0AD0F0-5E3F-F543-886B-60116675C0A0}" type="slidenum">
              <a:rPr kumimoji="1" lang="zh-CN" altLang="en-US" smtClean="0"/>
              <a:t>2</a:t>
            </a:fld>
            <a:endParaRPr kumimoji="1" lang="zh-CN" altLang="en-US"/>
          </a:p>
        </p:txBody>
      </p:sp>
    </p:spTree>
    <p:extLst>
      <p:ext uri="{BB962C8B-B14F-4D97-AF65-F5344CB8AC3E}">
        <p14:creationId xmlns:p14="http://schemas.microsoft.com/office/powerpoint/2010/main" val="6896996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pPr>
              <a:defRPr/>
            </a:pPr>
            <a:fld id="{8BA7A0D6-8BAA-4244-AB7C-1FD0CF96A9F7}" type="slidenum">
              <a:rPr lang="en-US" altLang="zh-CN" smtClean="0">
                <a:solidFill>
                  <a:prstClr val="black"/>
                </a:solidFill>
              </a:rPr>
              <a:pPr>
                <a:defRPr/>
              </a:pPr>
              <a:t>9</a:t>
            </a:fld>
            <a:endParaRPr lang="en-US" altLang="zh-CN">
              <a:solidFill>
                <a:prstClr val="black"/>
              </a:solidFill>
            </a:endParaRPr>
          </a:p>
        </p:txBody>
      </p:sp>
    </p:spTree>
    <p:extLst>
      <p:ext uri="{BB962C8B-B14F-4D97-AF65-F5344CB8AC3E}">
        <p14:creationId xmlns:p14="http://schemas.microsoft.com/office/powerpoint/2010/main" val="6414406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gi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深底文本">
    <p:spTree>
      <p:nvGrpSpPr>
        <p:cNvPr id="1" name=""/>
        <p:cNvGrpSpPr/>
        <p:nvPr/>
      </p:nvGrpSpPr>
      <p:grpSpPr>
        <a:xfrm>
          <a:off x="0" y="0"/>
          <a:ext cx="0" cy="0"/>
          <a:chOff x="0" y="0"/>
          <a:chExt cx="0" cy="0"/>
        </a:xfrm>
      </p:grpSpPr>
      <p:sp>
        <p:nvSpPr>
          <p:cNvPr id="10" name="Rectangle 9"/>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91434" tIns="45718" rIns="91434" bIns="45718" rtlCol="0" anchor="ctr"/>
          <a:lstStyle/>
          <a:p>
            <a:pPr algn="ctr" defTabSz="609539"/>
            <a:endParaRPr lang="en-US" sz="2400">
              <a:solidFill>
                <a:srgbClr val="24215F"/>
              </a:solidFill>
            </a:endParaRPr>
          </a:p>
        </p:txBody>
      </p:sp>
      <p:pic>
        <p:nvPicPr>
          <p:cNvPr id="8" name="Picture 15" descr="171009_interbrand_kingdee_to jonan-28.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93875" y="6070600"/>
            <a:ext cx="1440000" cy="489981"/>
          </a:xfrm>
          <a:prstGeom prst="rect">
            <a:avLst/>
          </a:prstGeom>
        </p:spPr>
      </p:pic>
      <p:sp>
        <p:nvSpPr>
          <p:cNvPr id="12" name="Text Box 5"/>
          <p:cNvSpPr txBox="1">
            <a:spLocks noChangeArrowheads="1"/>
          </p:cNvSpPr>
          <p:nvPr userDrawn="1"/>
        </p:nvSpPr>
        <p:spPr bwMode="auto">
          <a:xfrm>
            <a:off x="11580287" y="6597139"/>
            <a:ext cx="30691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宋体" charset="0"/>
                <a:ea typeface="宋体" charset="0"/>
                <a:cs typeface="宋体" charset="0"/>
              </a:defRPr>
            </a:lvl1pPr>
            <a:lvl2pPr marL="742950" indent="-285750" eaLnBrk="0" hangingPunct="0">
              <a:defRPr kumimoji="1" sz="2400">
                <a:solidFill>
                  <a:schemeClr val="tx1"/>
                </a:solidFill>
                <a:latin typeface="宋体" charset="0"/>
                <a:ea typeface="宋体" charset="0"/>
              </a:defRPr>
            </a:lvl2pPr>
            <a:lvl3pPr marL="1143000" indent="-228600" eaLnBrk="0" hangingPunct="0">
              <a:defRPr kumimoji="1" sz="2400">
                <a:solidFill>
                  <a:schemeClr val="tx1"/>
                </a:solidFill>
                <a:latin typeface="宋体" charset="0"/>
                <a:ea typeface="宋体" charset="0"/>
              </a:defRPr>
            </a:lvl3pPr>
            <a:lvl4pPr marL="1600200" indent="-228600" eaLnBrk="0" hangingPunct="0">
              <a:defRPr kumimoji="1" sz="2400">
                <a:solidFill>
                  <a:schemeClr val="tx1"/>
                </a:solidFill>
                <a:latin typeface="宋体" charset="0"/>
                <a:ea typeface="宋体" charset="0"/>
              </a:defRPr>
            </a:lvl4pPr>
            <a:lvl5pPr marL="2057400" indent="-228600" eaLnBrk="0" hangingPunct="0">
              <a:defRPr kumimoji="1" sz="2400">
                <a:solidFill>
                  <a:schemeClr val="tx1"/>
                </a:solidFill>
                <a:latin typeface="宋体" charset="0"/>
                <a:ea typeface="宋体" charset="0"/>
              </a:defRPr>
            </a:lvl5pPr>
            <a:lvl6pPr marL="2514600" indent="-228600" eaLnBrk="0" fontAlgn="base" hangingPunct="0">
              <a:spcBef>
                <a:spcPct val="0"/>
              </a:spcBef>
              <a:spcAft>
                <a:spcPct val="0"/>
              </a:spcAft>
              <a:defRPr kumimoji="1" sz="2400">
                <a:solidFill>
                  <a:schemeClr val="tx1"/>
                </a:solidFill>
                <a:latin typeface="宋体" charset="0"/>
                <a:ea typeface="宋体" charset="0"/>
              </a:defRPr>
            </a:lvl6pPr>
            <a:lvl7pPr marL="2971800" indent="-228600" eaLnBrk="0" fontAlgn="base" hangingPunct="0">
              <a:spcBef>
                <a:spcPct val="0"/>
              </a:spcBef>
              <a:spcAft>
                <a:spcPct val="0"/>
              </a:spcAft>
              <a:defRPr kumimoji="1" sz="2400">
                <a:solidFill>
                  <a:schemeClr val="tx1"/>
                </a:solidFill>
                <a:latin typeface="宋体" charset="0"/>
                <a:ea typeface="宋体" charset="0"/>
              </a:defRPr>
            </a:lvl7pPr>
            <a:lvl8pPr marL="3429000" indent="-228600" eaLnBrk="0" fontAlgn="base" hangingPunct="0">
              <a:spcBef>
                <a:spcPct val="0"/>
              </a:spcBef>
              <a:spcAft>
                <a:spcPct val="0"/>
              </a:spcAft>
              <a:defRPr kumimoji="1" sz="2400">
                <a:solidFill>
                  <a:schemeClr val="tx1"/>
                </a:solidFill>
                <a:latin typeface="宋体" charset="0"/>
                <a:ea typeface="宋体" charset="0"/>
              </a:defRPr>
            </a:lvl8pPr>
            <a:lvl9pPr marL="3886200" indent="-228600" eaLnBrk="0" fontAlgn="base" hangingPunct="0">
              <a:spcBef>
                <a:spcPct val="0"/>
              </a:spcBef>
              <a:spcAft>
                <a:spcPct val="0"/>
              </a:spcAft>
              <a:defRPr kumimoji="1" sz="2400">
                <a:solidFill>
                  <a:schemeClr val="tx1"/>
                </a:solidFill>
                <a:latin typeface="宋体" charset="0"/>
                <a:ea typeface="宋体" charset="0"/>
              </a:defRPr>
            </a:lvl9pPr>
          </a:lstStyle>
          <a:p>
            <a:pPr algn="r" defTabSz="609539">
              <a:spcBef>
                <a:spcPct val="50000"/>
              </a:spcBef>
              <a:defRPr/>
            </a:pPr>
            <a:fld id="{046AD7C7-DE3F-5E43-A3A8-CA80750AE375}" type="slidenum">
              <a:rPr kumimoji="0" lang="en-US" altLang="zh-CN" sz="800" smtClean="0">
                <a:solidFill>
                  <a:srgbClr val="FFFFFF">
                    <a:lumMod val="95000"/>
                  </a:srgbClr>
                </a:solidFill>
                <a:latin typeface="微软雅黑" panose="020B0503020204020204" pitchFamily="34" charset="-122"/>
                <a:ea typeface="微软雅黑" panose="020B0503020204020204" pitchFamily="34" charset="-122"/>
                <a:cs typeface="MS PGothic" charset="0"/>
              </a:rPr>
              <a:pPr algn="r" defTabSz="609539">
                <a:spcBef>
                  <a:spcPct val="50000"/>
                </a:spcBef>
                <a:defRPr/>
              </a:pPr>
              <a:t>‹#›</a:t>
            </a:fld>
            <a:endParaRPr kumimoji="0" lang="en-US" altLang="zh-CN" sz="800" dirty="0" smtClean="0">
              <a:solidFill>
                <a:srgbClr val="FFFFFF">
                  <a:lumMod val="95000"/>
                </a:srgbClr>
              </a:solidFill>
              <a:latin typeface="微软雅黑" panose="020B0503020204020204" pitchFamily="34" charset="-122"/>
              <a:ea typeface="微软雅黑" panose="020B0503020204020204" pitchFamily="34" charset="-122"/>
              <a:cs typeface="MS PGothic" charset="0"/>
            </a:endParaRPr>
          </a:p>
        </p:txBody>
      </p:sp>
      <p:sp>
        <p:nvSpPr>
          <p:cNvPr id="2" name="标题 1"/>
          <p:cNvSpPr>
            <a:spLocks noGrp="1"/>
          </p:cNvSpPr>
          <p:nvPr>
            <p:ph type="title"/>
          </p:nvPr>
        </p:nvSpPr>
        <p:spPr>
          <a:xfrm>
            <a:off x="609600" y="275167"/>
            <a:ext cx="10972800" cy="1143000"/>
          </a:xfrm>
          <a:prstGeom prst="rect">
            <a:avLst/>
          </a:prstGeom>
        </p:spPr>
        <p:txBody>
          <a:bodyPr lIns="91438" tIns="45719" rIns="91438" bIns="45719" anchor="t">
            <a:normAutofit/>
          </a:bodyPr>
          <a:lstStyle>
            <a:lvl1pPr algn="l">
              <a:defRPr sz="3200">
                <a:solidFill>
                  <a:schemeClr val="bg1"/>
                </a:solidFill>
              </a:defRPr>
            </a:lvl1pPr>
          </a:lstStyle>
          <a:p>
            <a:r>
              <a:rPr lang="zh-CN" altLang="en-US" smtClean="0"/>
              <a:t>单击此处编辑母版标题样式</a:t>
            </a:r>
            <a:endParaRPr lang="zh-CN" altLang="en-US"/>
          </a:p>
        </p:txBody>
      </p:sp>
      <p:sp>
        <p:nvSpPr>
          <p:cNvPr id="11" name="文本占位符 3"/>
          <p:cNvSpPr>
            <a:spLocks noGrp="1"/>
          </p:cNvSpPr>
          <p:nvPr>
            <p:ph type="body" sz="quarter" idx="11"/>
          </p:nvPr>
        </p:nvSpPr>
        <p:spPr>
          <a:xfrm>
            <a:off x="609603" y="1881721"/>
            <a:ext cx="10970684" cy="4087283"/>
          </a:xfrm>
          <a:prstGeom prst="rect">
            <a:avLst/>
          </a:prstGeom>
        </p:spPr>
        <p:txBody>
          <a:bodyPr lIns="91438" tIns="45719" rIns="91438" bIns="45719">
            <a:normAutofit/>
          </a:bodyPr>
          <a:lstStyle>
            <a:lvl1pPr>
              <a:defRPr sz="3200">
                <a:solidFill>
                  <a:schemeClr val="bg1"/>
                </a:solidFill>
              </a:defRPr>
            </a:lvl1pPr>
            <a:lvl2pPr>
              <a:defRPr sz="2700">
                <a:solidFill>
                  <a:schemeClr val="bg1"/>
                </a:solidFill>
              </a:defRPr>
            </a:lvl2pPr>
            <a:lvl3pPr>
              <a:defRPr sz="2400">
                <a:solidFill>
                  <a:schemeClr val="bg1"/>
                </a:solidFill>
              </a:defRPr>
            </a:lvl3pPr>
            <a:lvl4pPr>
              <a:defRPr sz="2100">
                <a:solidFill>
                  <a:schemeClr val="bg1"/>
                </a:solidFill>
              </a:defRPr>
            </a:lvl4pPr>
            <a:lvl5pPr>
              <a:defRPr sz="2100">
                <a:solidFill>
                  <a:schemeClr val="bg1"/>
                </a:solidFill>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Tree>
    <p:extLst>
      <p:ext uri="{BB962C8B-B14F-4D97-AF65-F5344CB8AC3E}">
        <p14:creationId xmlns:p14="http://schemas.microsoft.com/office/powerpoint/2010/main" val="82391918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98365" y="391263"/>
            <a:ext cx="7685635" cy="5442940"/>
          </a:xfrm>
          <a:prstGeom prst="rect">
            <a:avLst/>
          </a:prstGeom>
        </p:spPr>
      </p:pic>
      <p:pic>
        <p:nvPicPr>
          <p:cNvPr id="21" name="Picture 20" descr="171009_interbrand_kingdee_to jonan-29.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000" y="-17449"/>
            <a:ext cx="12240000" cy="6892903"/>
          </a:xfrm>
          <a:prstGeom prst="rect">
            <a:avLst/>
          </a:prstGeom>
          <a:ln>
            <a:solidFill>
              <a:schemeClr val="accent1"/>
            </a:solidFill>
          </a:ln>
        </p:spPr>
      </p:pic>
      <p:sp>
        <p:nvSpPr>
          <p:cNvPr id="10" name="Title 14"/>
          <p:cNvSpPr>
            <a:spLocks noGrp="1"/>
          </p:cNvSpPr>
          <p:nvPr>
            <p:ph type="title" hasCustomPrompt="1"/>
          </p:nvPr>
        </p:nvSpPr>
        <p:spPr>
          <a:xfrm>
            <a:off x="1010616" y="718162"/>
            <a:ext cx="5137349" cy="2544691"/>
          </a:xfrm>
          <a:prstGeom prst="rect">
            <a:avLst/>
          </a:prstGeom>
        </p:spPr>
        <p:txBody>
          <a:bodyPr anchor="t">
            <a:noAutofit/>
          </a:bodyPr>
          <a:lstStyle>
            <a:lvl1pPr algn="l">
              <a:lnSpc>
                <a:spcPct val="90000"/>
              </a:lnSpc>
              <a:defRPr sz="4800" b="1" i="0" baseline="0">
                <a:solidFill>
                  <a:schemeClr val="bg1"/>
                </a:solidFill>
                <a:latin typeface="Microsoft YaHei" charset="-122"/>
                <a:ea typeface="Microsoft YaHei" charset="-122"/>
                <a:cs typeface="Microsoft YaHei" charset="-122"/>
              </a:defRPr>
            </a:lvl1pPr>
          </a:lstStyle>
          <a:p>
            <a:r>
              <a:rPr lang="zh-CN" altLang="en-US" dirty="0" smtClean="0"/>
              <a:t>标题可多行</a:t>
            </a:r>
            <a:r>
              <a:rPr lang="en-US" altLang="zh-CN" dirty="0" smtClean="0"/>
              <a:t/>
            </a:r>
            <a:br>
              <a:rPr lang="en-US" altLang="zh-CN" dirty="0" smtClean="0"/>
            </a:br>
            <a:r>
              <a:rPr lang="zh-CN" altLang="en-US" dirty="0" smtClean="0"/>
              <a:t>图片可在母版替换</a:t>
            </a:r>
            <a:r>
              <a:rPr lang="en-US" altLang="zh-CN" dirty="0" smtClean="0"/>
              <a:t/>
            </a:r>
            <a:br>
              <a:rPr lang="en-US" altLang="zh-CN" dirty="0" smtClean="0"/>
            </a:br>
            <a:r>
              <a:rPr lang="en-US" dirty="0" smtClean="0"/>
              <a:t>HEADER </a:t>
            </a:r>
            <a:r>
              <a:rPr lang="en-US" altLang="zh-CN" dirty="0" smtClean="0"/>
              <a:t>36</a:t>
            </a:r>
            <a:r>
              <a:rPr lang="en-US" dirty="0" smtClean="0"/>
              <a:t>PT </a:t>
            </a:r>
            <a:br>
              <a:rPr lang="en-US" dirty="0" smtClean="0"/>
            </a:br>
            <a:endParaRPr lang="en-US" dirty="0"/>
          </a:p>
        </p:txBody>
      </p:sp>
      <p:sp>
        <p:nvSpPr>
          <p:cNvPr id="12" name="Text Placeholder 4"/>
          <p:cNvSpPr>
            <a:spLocks noGrp="1"/>
          </p:cNvSpPr>
          <p:nvPr>
            <p:ph type="body" sz="quarter" idx="13" hasCustomPrompt="1"/>
          </p:nvPr>
        </p:nvSpPr>
        <p:spPr>
          <a:xfrm>
            <a:off x="1010618" y="3284180"/>
            <a:ext cx="4755444" cy="884472"/>
          </a:xfrm>
          <a:prstGeom prst="rect">
            <a:avLst/>
          </a:prstGeom>
        </p:spPr>
        <p:txBody>
          <a:bodyPr>
            <a:normAutofit/>
          </a:bodyPr>
          <a:lstStyle>
            <a:lvl1pPr marL="0" marR="0" indent="0" algn="l" defTabSz="609570" rtl="0" eaLnBrk="1" fontAlgn="auto" latinLnBrk="0" hangingPunct="1">
              <a:lnSpc>
                <a:spcPct val="100000"/>
              </a:lnSpc>
              <a:spcBef>
                <a:spcPct val="20000"/>
              </a:spcBef>
              <a:spcAft>
                <a:spcPts val="0"/>
              </a:spcAft>
              <a:buClrTx/>
              <a:buSzTx/>
              <a:buFont typeface="Arial"/>
              <a:buNone/>
              <a:tabLst/>
              <a:defRPr sz="1600" b="0" i="0">
                <a:solidFill>
                  <a:schemeClr val="bg1"/>
                </a:solidFill>
                <a:latin typeface="Microsoft YaHei Light" charset="-122"/>
                <a:ea typeface="Microsoft YaHei Light" charset="-122"/>
                <a:cs typeface="Microsoft YaHei Light" charset="-122"/>
              </a:defRPr>
            </a:lvl1pPr>
          </a:lstStyle>
          <a:p>
            <a:pPr marL="0" marR="0" lvl="0" indent="0" algn="l" defTabSz="609570" rtl="0" eaLnBrk="1" fontAlgn="auto" latinLnBrk="0" hangingPunct="1">
              <a:lnSpc>
                <a:spcPct val="100000"/>
              </a:lnSpc>
              <a:spcBef>
                <a:spcPct val="20000"/>
              </a:spcBef>
              <a:spcAft>
                <a:spcPts val="0"/>
              </a:spcAft>
              <a:buClrTx/>
              <a:buSzTx/>
              <a:buFont typeface="Arial"/>
              <a:buNone/>
              <a:tabLst/>
              <a:defRPr/>
            </a:pPr>
            <a:r>
              <a:rPr lang="zh-CN" altLang="en-US" dirty="0" smtClean="0"/>
              <a:t>讲者姓名</a:t>
            </a:r>
            <a:endParaRPr lang="en-US" altLang="zh-CN" dirty="0" smtClean="0"/>
          </a:p>
          <a:p>
            <a:pPr marL="0" marR="0" lvl="0" indent="0" algn="l" defTabSz="609570" rtl="0" eaLnBrk="1" fontAlgn="auto" latinLnBrk="0" hangingPunct="1">
              <a:lnSpc>
                <a:spcPct val="100000"/>
              </a:lnSpc>
              <a:spcBef>
                <a:spcPct val="20000"/>
              </a:spcBef>
              <a:spcAft>
                <a:spcPts val="0"/>
              </a:spcAft>
              <a:buClrTx/>
              <a:buSzTx/>
              <a:buFont typeface="Arial"/>
              <a:buNone/>
              <a:tabLst/>
              <a:defRPr/>
            </a:pPr>
            <a:r>
              <a:rPr lang="zh-CN" altLang="en-US" dirty="0" smtClean="0"/>
              <a:t>讲演日期</a:t>
            </a:r>
            <a:endParaRPr lang="en-US" altLang="zh-CN" dirty="0" smtClean="0"/>
          </a:p>
        </p:txBody>
      </p:sp>
      <p:grpSp>
        <p:nvGrpSpPr>
          <p:cNvPr id="13" name="Group 12"/>
          <p:cNvGrpSpPr/>
          <p:nvPr userDrawn="1"/>
        </p:nvGrpSpPr>
        <p:grpSpPr>
          <a:xfrm>
            <a:off x="12997841" y="-649545"/>
            <a:ext cx="1806225" cy="785735"/>
            <a:chOff x="9891888" y="701477"/>
            <a:chExt cx="1989130" cy="688613"/>
          </a:xfrm>
        </p:grpSpPr>
        <p:sp>
          <p:nvSpPr>
            <p:cNvPr id="14" name="Rounded Rectangular Callout 13"/>
            <p:cNvSpPr/>
            <p:nvPr userDrawn="1"/>
          </p:nvSpPr>
          <p:spPr>
            <a:xfrm>
              <a:off x="9891888" y="701477"/>
              <a:ext cx="1989130" cy="688613"/>
            </a:xfrm>
            <a:prstGeom prst="wedgeRoundRectCallout">
              <a:avLst>
                <a:gd name="adj1" fmla="val -46720"/>
                <a:gd name="adj2" fmla="val 97979"/>
                <a:gd name="adj3" fmla="val 16667"/>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70"/>
              <a:endParaRPr lang="en-US" sz="1500">
                <a:solidFill>
                  <a:srgbClr val="FFFFFF"/>
                </a:solidFill>
              </a:endParaRPr>
            </a:p>
          </p:txBody>
        </p:sp>
        <p:sp>
          <p:nvSpPr>
            <p:cNvPr id="15" name="TextBox 14"/>
            <p:cNvSpPr txBox="1"/>
            <p:nvPr userDrawn="1"/>
          </p:nvSpPr>
          <p:spPr>
            <a:xfrm>
              <a:off x="9962442" y="757396"/>
              <a:ext cx="1785101" cy="512493"/>
            </a:xfrm>
            <a:prstGeom prst="rect">
              <a:avLst/>
            </a:prstGeom>
            <a:noFill/>
          </p:spPr>
          <p:txBody>
            <a:bodyPr wrap="none" rtlCol="0">
              <a:spAutoFit/>
            </a:bodyPr>
            <a:lstStyle/>
            <a:p>
              <a:pPr defTabSz="609570"/>
              <a:r>
                <a:rPr lang="zh-CN" altLang="en-US" sz="1600" dirty="0">
                  <a:solidFill>
                    <a:srgbClr val="837A80"/>
                  </a:solidFill>
                </a:rPr>
                <a:t>图片在母版替换</a:t>
              </a:r>
              <a:endParaRPr lang="en-US" altLang="zh-CN" sz="1600" dirty="0">
                <a:solidFill>
                  <a:srgbClr val="837A80"/>
                </a:solidFill>
              </a:endParaRPr>
            </a:p>
            <a:p>
              <a:pPr defTabSz="609570"/>
              <a:r>
                <a:rPr lang="zh-CN" altLang="en-US" sz="1600" dirty="0">
                  <a:solidFill>
                    <a:srgbClr val="837A80"/>
                  </a:solidFill>
                </a:rPr>
                <a:t>置于最底层</a:t>
              </a:r>
              <a:endParaRPr lang="en-US" sz="1600" dirty="0">
                <a:solidFill>
                  <a:srgbClr val="837A80"/>
                </a:solidFill>
              </a:endParaRPr>
            </a:p>
          </p:txBody>
        </p:sp>
      </p:grpSp>
      <p:sp>
        <p:nvSpPr>
          <p:cNvPr id="9" name="Oval 8"/>
          <p:cNvSpPr/>
          <p:nvPr userDrawn="1"/>
        </p:nvSpPr>
        <p:spPr>
          <a:xfrm>
            <a:off x="9683988" y="2917132"/>
            <a:ext cx="1662765" cy="1662765"/>
          </a:xfrm>
          <a:prstGeom prst="ellipse">
            <a:avLst/>
          </a:prstGeom>
          <a:solidFill>
            <a:srgbClr val="24BEBC">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defTabSz="609570"/>
            <a:endParaRPr lang="en-US" sz="2400">
              <a:solidFill>
                <a:srgbClr val="FFFFFF"/>
              </a:solidFill>
            </a:endParaRPr>
          </a:p>
        </p:txBody>
      </p:sp>
      <p:sp>
        <p:nvSpPr>
          <p:cNvPr id="19" name="Oval 18"/>
          <p:cNvSpPr/>
          <p:nvPr userDrawn="1"/>
        </p:nvSpPr>
        <p:spPr>
          <a:xfrm>
            <a:off x="5418769" y="2461621"/>
            <a:ext cx="597075" cy="597073"/>
          </a:xfrm>
          <a:prstGeom prst="ellipse">
            <a:avLst/>
          </a:prstGeom>
          <a:solidFill>
            <a:srgbClr val="24BEBC"/>
          </a:solidFill>
          <a:ln>
            <a:no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defTabSz="609570"/>
            <a:endParaRPr lang="en-US" sz="2400">
              <a:solidFill>
                <a:srgbClr val="FFFFFF"/>
              </a:solidFill>
            </a:endParaRPr>
          </a:p>
        </p:txBody>
      </p:sp>
      <p:sp>
        <p:nvSpPr>
          <p:cNvPr id="5" name="TextBox 4"/>
          <p:cNvSpPr txBox="1"/>
          <p:nvPr userDrawn="1"/>
        </p:nvSpPr>
        <p:spPr>
          <a:xfrm>
            <a:off x="15587833" y="5802686"/>
            <a:ext cx="184731" cy="461665"/>
          </a:xfrm>
          <a:prstGeom prst="rect">
            <a:avLst/>
          </a:prstGeom>
          <a:noFill/>
        </p:spPr>
        <p:txBody>
          <a:bodyPr wrap="none" lIns="91438" tIns="45719" rIns="91438" bIns="45719" rtlCol="0">
            <a:spAutoFit/>
          </a:bodyPr>
          <a:lstStyle/>
          <a:p>
            <a:pPr defTabSz="609570"/>
            <a:endParaRPr lang="en-US" sz="2400" dirty="0">
              <a:solidFill>
                <a:srgbClr val="000000"/>
              </a:solidFill>
            </a:endParaRPr>
          </a:p>
        </p:txBody>
      </p:sp>
      <p:sp>
        <p:nvSpPr>
          <p:cNvPr id="20" name="矩形 19"/>
          <p:cNvSpPr/>
          <p:nvPr userDrawn="1"/>
        </p:nvSpPr>
        <p:spPr>
          <a:xfrm>
            <a:off x="7978900" y="6550614"/>
            <a:ext cx="2641600" cy="215444"/>
          </a:xfrm>
          <a:prstGeom prst="rect">
            <a:avLst/>
          </a:prstGeom>
        </p:spPr>
        <p:txBody>
          <a:bodyPr wrap="square" lIns="91438" tIns="45719" rIns="91438" bIns="45719" anchor="ctr">
            <a:spAutoFit/>
          </a:bodyPr>
          <a:lstStyle/>
          <a:p>
            <a:pPr algn="r" defTabSz="609570"/>
            <a:r>
              <a:rPr lang="zh-CN" altLang="en-US" sz="800" dirty="0">
                <a:solidFill>
                  <a:srgbClr val="FFFFFF">
                    <a:lumMod val="85000"/>
                  </a:srgbClr>
                </a:solidFill>
                <a:latin typeface="微软雅黑" panose="020B0503020204020204" pitchFamily="34" charset="-122"/>
                <a:ea typeface="微软雅黑" panose="020B0503020204020204" pitchFamily="34" charset="-122"/>
              </a:rPr>
              <a:t>版权所有 </a:t>
            </a:r>
            <a:r>
              <a:rPr lang="en-US" altLang="zh-CN" sz="800" dirty="0">
                <a:solidFill>
                  <a:srgbClr val="FFFFFF">
                    <a:lumMod val="85000"/>
                  </a:srgbClr>
                </a:solidFill>
                <a:latin typeface="微软雅黑" panose="020B0503020204020204" pitchFamily="34" charset="-122"/>
                <a:ea typeface="微软雅黑" panose="020B0503020204020204" pitchFamily="34" charset="-122"/>
              </a:rPr>
              <a:t>©1993-2017  </a:t>
            </a:r>
            <a:r>
              <a:rPr lang="zh-CN" altLang="en-US" sz="800" dirty="0">
                <a:solidFill>
                  <a:srgbClr val="FFFFFF">
                    <a:lumMod val="85000"/>
                  </a:srgbClr>
                </a:solidFill>
                <a:latin typeface="微软雅黑" panose="020B0503020204020204" pitchFamily="34" charset="-122"/>
                <a:ea typeface="微软雅黑" panose="020B0503020204020204" pitchFamily="34" charset="-122"/>
              </a:rPr>
              <a:t>金蝶国际软件集团有限公司</a:t>
            </a:r>
          </a:p>
        </p:txBody>
      </p:sp>
      <p:pic>
        <p:nvPicPr>
          <p:cNvPr id="3" name="图片 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03200" y="5359402"/>
            <a:ext cx="2782200" cy="1422399"/>
          </a:xfrm>
          <a:prstGeom prst="rect">
            <a:avLst/>
          </a:prstGeom>
        </p:spPr>
      </p:pic>
    </p:spTree>
    <p:extLst>
      <p:ext uri="{BB962C8B-B14F-4D97-AF65-F5344CB8AC3E}">
        <p14:creationId xmlns:p14="http://schemas.microsoft.com/office/powerpoint/2010/main" val="293247228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封底">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 y="0"/>
            <a:ext cx="12226287" cy="6883400"/>
          </a:xfrm>
          <a:prstGeom prst="rect">
            <a:avLst/>
          </a:prstGeom>
        </p:spPr>
      </p:pic>
      <p:sp>
        <p:nvSpPr>
          <p:cNvPr id="8" name="Title 14"/>
          <p:cNvSpPr>
            <a:spLocks noGrp="1"/>
          </p:cNvSpPr>
          <p:nvPr>
            <p:ph type="title" hasCustomPrompt="1"/>
          </p:nvPr>
        </p:nvSpPr>
        <p:spPr>
          <a:xfrm>
            <a:off x="609602" y="2228019"/>
            <a:ext cx="4567161" cy="3334583"/>
          </a:xfrm>
          <a:prstGeom prst="rect">
            <a:avLst/>
          </a:prstGeom>
        </p:spPr>
        <p:txBody>
          <a:bodyPr anchor="t">
            <a:normAutofit/>
          </a:bodyPr>
          <a:lstStyle>
            <a:lvl1pPr algn="l">
              <a:lnSpc>
                <a:spcPct val="80000"/>
              </a:lnSpc>
              <a:defRPr sz="4300" b="1" i="0">
                <a:solidFill>
                  <a:schemeClr val="bg1"/>
                </a:solidFill>
                <a:latin typeface="Microsoft YaHei" charset="-122"/>
                <a:ea typeface="Microsoft YaHei" charset="-122"/>
                <a:cs typeface="Microsoft YaHei" charset="-122"/>
              </a:defRPr>
            </a:lvl1pPr>
          </a:lstStyle>
          <a:p>
            <a:r>
              <a:rPr lang="en-US" dirty="0" smtClean="0"/>
              <a:t>HEADER </a:t>
            </a:r>
            <a:r>
              <a:rPr lang="en-US" altLang="zh-CN" dirty="0" smtClean="0"/>
              <a:t>3</a:t>
            </a:r>
            <a:r>
              <a:rPr lang="en-US" dirty="0" smtClean="0"/>
              <a:t>2PT</a:t>
            </a:r>
            <a:br>
              <a:rPr lang="en-US" dirty="0" smtClean="0"/>
            </a:br>
            <a:r>
              <a:rPr lang="zh-CN" altLang="en-US" dirty="0" smtClean="0"/>
              <a:t>单击此处编辑母版样式</a:t>
            </a:r>
            <a:endParaRPr lang="en-US" dirty="0"/>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3200" y="5359402"/>
            <a:ext cx="2782200" cy="1422399"/>
          </a:xfrm>
          <a:prstGeom prst="rect">
            <a:avLst/>
          </a:prstGeom>
        </p:spPr>
      </p:pic>
      <p:sp>
        <p:nvSpPr>
          <p:cNvPr id="7" name="矩形 6"/>
          <p:cNvSpPr/>
          <p:nvPr userDrawn="1"/>
        </p:nvSpPr>
        <p:spPr>
          <a:xfrm>
            <a:off x="7978900" y="6550614"/>
            <a:ext cx="2641600" cy="215444"/>
          </a:xfrm>
          <a:prstGeom prst="rect">
            <a:avLst/>
          </a:prstGeom>
        </p:spPr>
        <p:txBody>
          <a:bodyPr wrap="square" lIns="91438" tIns="45719" rIns="91438" bIns="45719" anchor="ctr">
            <a:spAutoFit/>
          </a:bodyPr>
          <a:lstStyle/>
          <a:p>
            <a:pPr algn="r" defTabSz="609570"/>
            <a:r>
              <a:rPr lang="zh-CN" altLang="en-US" sz="800" dirty="0">
                <a:solidFill>
                  <a:srgbClr val="FFFFFF">
                    <a:lumMod val="85000"/>
                  </a:srgbClr>
                </a:solidFill>
                <a:latin typeface="微软雅黑" panose="020B0503020204020204" pitchFamily="34" charset="-122"/>
                <a:ea typeface="微软雅黑" panose="020B0503020204020204" pitchFamily="34" charset="-122"/>
              </a:rPr>
              <a:t>版权所有 </a:t>
            </a:r>
            <a:r>
              <a:rPr lang="en-US" altLang="zh-CN" sz="800" dirty="0">
                <a:solidFill>
                  <a:srgbClr val="FFFFFF">
                    <a:lumMod val="85000"/>
                  </a:srgbClr>
                </a:solidFill>
                <a:latin typeface="微软雅黑" panose="020B0503020204020204" pitchFamily="34" charset="-122"/>
                <a:ea typeface="微软雅黑" panose="020B0503020204020204" pitchFamily="34" charset="-122"/>
              </a:rPr>
              <a:t>©1993-2017  </a:t>
            </a:r>
            <a:r>
              <a:rPr lang="zh-CN" altLang="en-US" sz="800" dirty="0">
                <a:solidFill>
                  <a:srgbClr val="FFFFFF">
                    <a:lumMod val="85000"/>
                  </a:srgbClr>
                </a:solidFill>
                <a:latin typeface="微软雅黑" panose="020B0503020204020204" pitchFamily="34" charset="-122"/>
                <a:ea typeface="微软雅黑" panose="020B0503020204020204" pitchFamily="34" charset="-122"/>
              </a:rPr>
              <a:t>金蝶国际软件集团有限公司</a:t>
            </a:r>
          </a:p>
        </p:txBody>
      </p:sp>
    </p:spTree>
    <p:extLst>
      <p:ext uri="{BB962C8B-B14F-4D97-AF65-F5344CB8AC3E}">
        <p14:creationId xmlns:p14="http://schemas.microsoft.com/office/powerpoint/2010/main" val="274701147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深底文本">
    <p:spTree>
      <p:nvGrpSpPr>
        <p:cNvPr id="1" name=""/>
        <p:cNvGrpSpPr/>
        <p:nvPr/>
      </p:nvGrpSpPr>
      <p:grpSpPr>
        <a:xfrm>
          <a:off x="0" y="0"/>
          <a:ext cx="0" cy="0"/>
          <a:chOff x="0" y="0"/>
          <a:chExt cx="0" cy="0"/>
        </a:xfrm>
      </p:grpSpPr>
      <p:sp>
        <p:nvSpPr>
          <p:cNvPr id="10" name="Rectangle 9"/>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defTabSz="609570"/>
            <a:endParaRPr lang="en-US" sz="2400">
              <a:solidFill>
                <a:srgbClr val="24215F"/>
              </a:solidFill>
            </a:endParaRPr>
          </a:p>
        </p:txBody>
      </p:sp>
      <p:pic>
        <p:nvPicPr>
          <p:cNvPr id="8" name="Picture 15" descr="171009_interbrand_kingdee_to jonan-28.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93875" y="6070600"/>
            <a:ext cx="1440000" cy="489981"/>
          </a:xfrm>
          <a:prstGeom prst="rect">
            <a:avLst/>
          </a:prstGeom>
        </p:spPr>
      </p:pic>
      <p:sp>
        <p:nvSpPr>
          <p:cNvPr id="12" name="Text Box 5"/>
          <p:cNvSpPr txBox="1">
            <a:spLocks noChangeArrowheads="1"/>
          </p:cNvSpPr>
          <p:nvPr userDrawn="1"/>
        </p:nvSpPr>
        <p:spPr bwMode="auto">
          <a:xfrm>
            <a:off x="11580286" y="6597137"/>
            <a:ext cx="30691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宋体" charset="0"/>
                <a:ea typeface="宋体" charset="0"/>
                <a:cs typeface="宋体" charset="0"/>
              </a:defRPr>
            </a:lvl1pPr>
            <a:lvl2pPr marL="742950" indent="-285750" eaLnBrk="0" hangingPunct="0">
              <a:defRPr kumimoji="1" sz="2400">
                <a:solidFill>
                  <a:schemeClr val="tx1"/>
                </a:solidFill>
                <a:latin typeface="宋体" charset="0"/>
                <a:ea typeface="宋体" charset="0"/>
              </a:defRPr>
            </a:lvl2pPr>
            <a:lvl3pPr marL="1143000" indent="-228600" eaLnBrk="0" hangingPunct="0">
              <a:defRPr kumimoji="1" sz="2400">
                <a:solidFill>
                  <a:schemeClr val="tx1"/>
                </a:solidFill>
                <a:latin typeface="宋体" charset="0"/>
                <a:ea typeface="宋体" charset="0"/>
              </a:defRPr>
            </a:lvl3pPr>
            <a:lvl4pPr marL="1600200" indent="-228600" eaLnBrk="0" hangingPunct="0">
              <a:defRPr kumimoji="1" sz="2400">
                <a:solidFill>
                  <a:schemeClr val="tx1"/>
                </a:solidFill>
                <a:latin typeface="宋体" charset="0"/>
                <a:ea typeface="宋体" charset="0"/>
              </a:defRPr>
            </a:lvl4pPr>
            <a:lvl5pPr marL="2057400" indent="-228600" eaLnBrk="0" hangingPunct="0">
              <a:defRPr kumimoji="1" sz="2400">
                <a:solidFill>
                  <a:schemeClr val="tx1"/>
                </a:solidFill>
                <a:latin typeface="宋体" charset="0"/>
                <a:ea typeface="宋体" charset="0"/>
              </a:defRPr>
            </a:lvl5pPr>
            <a:lvl6pPr marL="2514600" indent="-228600" eaLnBrk="0" fontAlgn="base" hangingPunct="0">
              <a:spcBef>
                <a:spcPct val="0"/>
              </a:spcBef>
              <a:spcAft>
                <a:spcPct val="0"/>
              </a:spcAft>
              <a:defRPr kumimoji="1" sz="2400">
                <a:solidFill>
                  <a:schemeClr val="tx1"/>
                </a:solidFill>
                <a:latin typeface="宋体" charset="0"/>
                <a:ea typeface="宋体" charset="0"/>
              </a:defRPr>
            </a:lvl6pPr>
            <a:lvl7pPr marL="2971800" indent="-228600" eaLnBrk="0" fontAlgn="base" hangingPunct="0">
              <a:spcBef>
                <a:spcPct val="0"/>
              </a:spcBef>
              <a:spcAft>
                <a:spcPct val="0"/>
              </a:spcAft>
              <a:defRPr kumimoji="1" sz="2400">
                <a:solidFill>
                  <a:schemeClr val="tx1"/>
                </a:solidFill>
                <a:latin typeface="宋体" charset="0"/>
                <a:ea typeface="宋体" charset="0"/>
              </a:defRPr>
            </a:lvl7pPr>
            <a:lvl8pPr marL="3429000" indent="-228600" eaLnBrk="0" fontAlgn="base" hangingPunct="0">
              <a:spcBef>
                <a:spcPct val="0"/>
              </a:spcBef>
              <a:spcAft>
                <a:spcPct val="0"/>
              </a:spcAft>
              <a:defRPr kumimoji="1" sz="2400">
                <a:solidFill>
                  <a:schemeClr val="tx1"/>
                </a:solidFill>
                <a:latin typeface="宋体" charset="0"/>
                <a:ea typeface="宋体" charset="0"/>
              </a:defRPr>
            </a:lvl8pPr>
            <a:lvl9pPr marL="3886200" indent="-228600" eaLnBrk="0" fontAlgn="base" hangingPunct="0">
              <a:spcBef>
                <a:spcPct val="0"/>
              </a:spcBef>
              <a:spcAft>
                <a:spcPct val="0"/>
              </a:spcAft>
              <a:defRPr kumimoji="1" sz="2400">
                <a:solidFill>
                  <a:schemeClr val="tx1"/>
                </a:solidFill>
                <a:latin typeface="宋体" charset="0"/>
                <a:ea typeface="宋体" charset="0"/>
              </a:defRPr>
            </a:lvl9pPr>
          </a:lstStyle>
          <a:p>
            <a:pPr algn="r" defTabSz="609570">
              <a:spcBef>
                <a:spcPct val="50000"/>
              </a:spcBef>
              <a:defRPr/>
            </a:pPr>
            <a:fld id="{046AD7C7-DE3F-5E43-A3A8-CA80750AE375}" type="slidenum">
              <a:rPr kumimoji="0" lang="en-US" altLang="zh-CN" sz="800" smtClean="0">
                <a:solidFill>
                  <a:srgbClr val="FFFFFF">
                    <a:lumMod val="95000"/>
                  </a:srgbClr>
                </a:solidFill>
                <a:latin typeface="微软雅黑" panose="020B0503020204020204" pitchFamily="34" charset="-122"/>
                <a:ea typeface="微软雅黑" panose="020B0503020204020204" pitchFamily="34" charset="-122"/>
                <a:cs typeface="MS PGothic" charset="0"/>
              </a:rPr>
              <a:pPr algn="r" defTabSz="609570">
                <a:spcBef>
                  <a:spcPct val="50000"/>
                </a:spcBef>
                <a:defRPr/>
              </a:pPr>
              <a:t>‹#›</a:t>
            </a:fld>
            <a:endParaRPr kumimoji="0" lang="en-US" altLang="zh-CN" sz="800" dirty="0" smtClean="0">
              <a:solidFill>
                <a:srgbClr val="FFFFFF">
                  <a:lumMod val="95000"/>
                </a:srgbClr>
              </a:solidFill>
              <a:latin typeface="微软雅黑" panose="020B0503020204020204" pitchFamily="34" charset="-122"/>
              <a:ea typeface="微软雅黑" panose="020B0503020204020204" pitchFamily="34" charset="-122"/>
              <a:cs typeface="MS PGothic" charset="0"/>
            </a:endParaRPr>
          </a:p>
        </p:txBody>
      </p:sp>
      <p:sp>
        <p:nvSpPr>
          <p:cNvPr id="2" name="标题 1"/>
          <p:cNvSpPr>
            <a:spLocks noGrp="1"/>
          </p:cNvSpPr>
          <p:nvPr>
            <p:ph type="title"/>
          </p:nvPr>
        </p:nvSpPr>
        <p:spPr>
          <a:xfrm>
            <a:off x="609600" y="275167"/>
            <a:ext cx="10972800" cy="1143000"/>
          </a:xfrm>
          <a:prstGeom prst="rect">
            <a:avLst/>
          </a:prstGeom>
        </p:spPr>
        <p:txBody>
          <a:bodyPr anchor="t">
            <a:normAutofit/>
          </a:bodyPr>
          <a:lstStyle>
            <a:lvl1pPr algn="l">
              <a:defRPr sz="3200">
                <a:solidFill>
                  <a:schemeClr val="bg1"/>
                </a:solidFill>
              </a:defRPr>
            </a:lvl1pPr>
          </a:lstStyle>
          <a:p>
            <a:r>
              <a:rPr lang="zh-CN" altLang="en-US" smtClean="0"/>
              <a:t>单击此处编辑母版标题样式</a:t>
            </a:r>
            <a:endParaRPr lang="zh-CN" altLang="en-US"/>
          </a:p>
        </p:txBody>
      </p:sp>
      <p:sp>
        <p:nvSpPr>
          <p:cNvPr id="11" name="文本占位符 3"/>
          <p:cNvSpPr>
            <a:spLocks noGrp="1"/>
          </p:cNvSpPr>
          <p:nvPr>
            <p:ph type="body" sz="quarter" idx="11"/>
          </p:nvPr>
        </p:nvSpPr>
        <p:spPr>
          <a:xfrm>
            <a:off x="609602" y="1881720"/>
            <a:ext cx="10970684" cy="4087283"/>
          </a:xfrm>
          <a:prstGeom prst="rect">
            <a:avLst/>
          </a:prstGeom>
        </p:spPr>
        <p:txBody>
          <a:bodyPr>
            <a:normAutofit/>
          </a:bodyPr>
          <a:lstStyle>
            <a:lvl1pPr>
              <a:defRPr sz="3200">
                <a:solidFill>
                  <a:schemeClr val="bg1"/>
                </a:solidFill>
              </a:defRPr>
            </a:lvl1pPr>
            <a:lvl2pPr>
              <a:defRPr sz="2700">
                <a:solidFill>
                  <a:schemeClr val="bg1"/>
                </a:solidFill>
              </a:defRPr>
            </a:lvl2pPr>
            <a:lvl3pPr>
              <a:defRPr sz="2400">
                <a:solidFill>
                  <a:schemeClr val="bg1"/>
                </a:solidFill>
              </a:defRPr>
            </a:lvl3pPr>
            <a:lvl4pPr>
              <a:defRPr sz="2100">
                <a:solidFill>
                  <a:schemeClr val="bg1"/>
                </a:solidFill>
              </a:defRPr>
            </a:lvl4pPr>
            <a:lvl5pPr>
              <a:defRPr sz="2100">
                <a:solidFill>
                  <a:schemeClr val="bg1"/>
                </a:solidFill>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Tree>
    <p:extLst>
      <p:ext uri="{BB962C8B-B14F-4D97-AF65-F5344CB8AC3E}">
        <p14:creationId xmlns:p14="http://schemas.microsoft.com/office/powerpoint/2010/main" val="318838072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EE2EAE76-448A-094F-B125-A6955B950EE0}"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5" name="Picture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93875" y="6191328"/>
            <a:ext cx="1438124" cy="493504"/>
          </a:xfrm>
          <a:prstGeom prst="rect">
            <a:avLst/>
          </a:prstGeom>
        </p:spPr>
      </p:pic>
    </p:spTree>
    <p:extLst>
      <p:ext uri="{BB962C8B-B14F-4D97-AF65-F5344CB8AC3E}">
        <p14:creationId xmlns:p14="http://schemas.microsoft.com/office/powerpoint/2010/main" val="220996970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EE2EAE76-448A-094F-B125-A6955B950EE0}"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7" name="Picture 15" descr="171009_interbrand_kingdee_to jonan-28.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65908" y="6187425"/>
            <a:ext cx="1516117" cy="515881"/>
          </a:xfrm>
          <a:prstGeom prst="rect">
            <a:avLst/>
          </a:prstGeom>
        </p:spPr>
      </p:pic>
    </p:spTree>
    <p:extLst>
      <p:ext uri="{BB962C8B-B14F-4D97-AF65-F5344CB8AC3E}">
        <p14:creationId xmlns:p14="http://schemas.microsoft.com/office/powerpoint/2010/main" val="356634431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98365" y="391262"/>
            <a:ext cx="7685635" cy="5442940"/>
          </a:xfrm>
          <a:prstGeom prst="rect">
            <a:avLst/>
          </a:prstGeom>
        </p:spPr>
      </p:pic>
      <p:pic>
        <p:nvPicPr>
          <p:cNvPr id="21" name="Picture 20" descr="171009_interbrand_kingdee_to jonan-29.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000" y="-17450"/>
            <a:ext cx="12240000" cy="6892903"/>
          </a:xfrm>
          <a:prstGeom prst="rect">
            <a:avLst/>
          </a:prstGeom>
        </p:spPr>
      </p:pic>
      <p:sp>
        <p:nvSpPr>
          <p:cNvPr id="10" name="Title 14"/>
          <p:cNvSpPr>
            <a:spLocks noGrp="1"/>
          </p:cNvSpPr>
          <p:nvPr>
            <p:ph type="title" hasCustomPrompt="1"/>
          </p:nvPr>
        </p:nvSpPr>
        <p:spPr>
          <a:xfrm>
            <a:off x="1010616" y="718162"/>
            <a:ext cx="5137349" cy="2544691"/>
          </a:xfrm>
          <a:prstGeom prst="rect">
            <a:avLst/>
          </a:prstGeom>
        </p:spPr>
        <p:txBody>
          <a:bodyPr lIns="121917" tIns="60958" rIns="121917" bIns="60958" anchor="t">
            <a:noAutofit/>
          </a:bodyPr>
          <a:lstStyle>
            <a:lvl1pPr algn="l">
              <a:lnSpc>
                <a:spcPct val="90000"/>
              </a:lnSpc>
              <a:defRPr sz="4800" b="1" i="0" baseline="0">
                <a:solidFill>
                  <a:schemeClr val="bg1"/>
                </a:solidFill>
                <a:latin typeface="Microsoft YaHei" charset="-122"/>
                <a:ea typeface="Microsoft YaHei" charset="-122"/>
                <a:cs typeface="Microsoft YaHei" charset="-122"/>
              </a:defRPr>
            </a:lvl1pPr>
          </a:lstStyle>
          <a:p>
            <a:r>
              <a:rPr lang="zh-CN" altLang="en-US" dirty="0" smtClean="0"/>
              <a:t>标题可多行</a:t>
            </a:r>
            <a:r>
              <a:rPr lang="en-US" altLang="zh-CN" dirty="0" smtClean="0"/>
              <a:t/>
            </a:r>
            <a:br>
              <a:rPr lang="en-US" altLang="zh-CN" dirty="0" smtClean="0"/>
            </a:br>
            <a:r>
              <a:rPr lang="zh-CN" altLang="en-US" dirty="0" smtClean="0"/>
              <a:t>图片可在母版替换</a:t>
            </a:r>
            <a:r>
              <a:rPr lang="en-US" altLang="zh-CN" dirty="0" smtClean="0"/>
              <a:t/>
            </a:r>
            <a:br>
              <a:rPr lang="en-US" altLang="zh-CN" dirty="0" smtClean="0"/>
            </a:br>
            <a:r>
              <a:rPr lang="en-US" dirty="0" smtClean="0"/>
              <a:t>HEADER </a:t>
            </a:r>
            <a:r>
              <a:rPr lang="en-US" altLang="zh-CN" dirty="0" smtClean="0"/>
              <a:t>36</a:t>
            </a:r>
            <a:r>
              <a:rPr lang="en-US" dirty="0" smtClean="0"/>
              <a:t>PT </a:t>
            </a:r>
            <a:br>
              <a:rPr lang="en-US" dirty="0" smtClean="0"/>
            </a:br>
            <a:endParaRPr lang="en-US" dirty="0"/>
          </a:p>
        </p:txBody>
      </p:sp>
      <p:sp>
        <p:nvSpPr>
          <p:cNvPr id="12" name="Text Placeholder 4"/>
          <p:cNvSpPr>
            <a:spLocks noGrp="1"/>
          </p:cNvSpPr>
          <p:nvPr>
            <p:ph type="body" sz="quarter" idx="13" hasCustomPrompt="1"/>
          </p:nvPr>
        </p:nvSpPr>
        <p:spPr>
          <a:xfrm>
            <a:off x="1010617" y="3284180"/>
            <a:ext cx="4755444" cy="884472"/>
          </a:xfrm>
          <a:prstGeom prst="rect">
            <a:avLst/>
          </a:prstGeom>
        </p:spPr>
        <p:txBody>
          <a:bodyPr lIns="121917" tIns="60958" rIns="121917" bIns="60958">
            <a:normAutofit/>
          </a:bodyPr>
          <a:lstStyle>
            <a:lvl1pPr marL="0" marR="0" indent="0" algn="l" defTabSz="609585" rtl="0" eaLnBrk="1" fontAlgn="auto" latinLnBrk="0" hangingPunct="1">
              <a:lnSpc>
                <a:spcPct val="100000"/>
              </a:lnSpc>
              <a:spcBef>
                <a:spcPct val="20000"/>
              </a:spcBef>
              <a:spcAft>
                <a:spcPts val="0"/>
              </a:spcAft>
              <a:buClrTx/>
              <a:buSzTx/>
              <a:buFont typeface="Arial"/>
              <a:buNone/>
              <a:tabLst/>
              <a:defRPr sz="1600" b="0" i="0">
                <a:solidFill>
                  <a:schemeClr val="bg1"/>
                </a:solidFill>
                <a:latin typeface="Microsoft YaHei Light" charset="-122"/>
                <a:ea typeface="Microsoft YaHei Light" charset="-122"/>
                <a:cs typeface="Microsoft YaHei Light" charset="-122"/>
              </a:defRPr>
            </a:lvl1pPr>
          </a:lstStyle>
          <a:p>
            <a:pPr marL="0" marR="0" lvl="0" indent="0" algn="l" defTabSz="609585" rtl="0" eaLnBrk="1" fontAlgn="auto" latinLnBrk="0" hangingPunct="1">
              <a:lnSpc>
                <a:spcPct val="100000"/>
              </a:lnSpc>
              <a:spcBef>
                <a:spcPct val="20000"/>
              </a:spcBef>
              <a:spcAft>
                <a:spcPts val="0"/>
              </a:spcAft>
              <a:buClrTx/>
              <a:buSzTx/>
              <a:buFont typeface="Arial"/>
              <a:buNone/>
              <a:tabLst/>
              <a:defRPr/>
            </a:pPr>
            <a:r>
              <a:rPr lang="zh-CN" altLang="en-US" dirty="0" smtClean="0"/>
              <a:t>姓名</a:t>
            </a:r>
            <a:endParaRPr lang="en-US" altLang="zh-CN" dirty="0" smtClean="0"/>
          </a:p>
          <a:p>
            <a:pPr marL="0" marR="0" lvl="0" indent="0" algn="l" defTabSz="609585" rtl="0" eaLnBrk="1" fontAlgn="auto" latinLnBrk="0" hangingPunct="1">
              <a:lnSpc>
                <a:spcPct val="100000"/>
              </a:lnSpc>
              <a:spcBef>
                <a:spcPct val="20000"/>
              </a:spcBef>
              <a:spcAft>
                <a:spcPts val="0"/>
              </a:spcAft>
              <a:buClrTx/>
              <a:buSzTx/>
              <a:buFont typeface="Arial"/>
              <a:buNone/>
              <a:tabLst/>
              <a:defRPr/>
            </a:pPr>
            <a:r>
              <a:rPr lang="zh-CN" altLang="en-US" dirty="0" smtClean="0"/>
              <a:t>演示日期</a:t>
            </a:r>
            <a:endParaRPr lang="en-US" altLang="zh-CN" dirty="0" smtClean="0"/>
          </a:p>
        </p:txBody>
      </p:sp>
      <p:grpSp>
        <p:nvGrpSpPr>
          <p:cNvPr id="13" name="Group 12"/>
          <p:cNvGrpSpPr/>
          <p:nvPr userDrawn="1"/>
        </p:nvGrpSpPr>
        <p:grpSpPr>
          <a:xfrm>
            <a:off x="12997835" y="-649547"/>
            <a:ext cx="1806224" cy="785736"/>
            <a:chOff x="9891888" y="701477"/>
            <a:chExt cx="1989130" cy="688613"/>
          </a:xfrm>
        </p:grpSpPr>
        <p:sp>
          <p:nvSpPr>
            <p:cNvPr id="14" name="Rounded Rectangular Callout 13"/>
            <p:cNvSpPr/>
            <p:nvPr userDrawn="1"/>
          </p:nvSpPr>
          <p:spPr>
            <a:xfrm>
              <a:off x="9891888" y="701477"/>
              <a:ext cx="1989130" cy="688613"/>
            </a:xfrm>
            <a:prstGeom prst="wedgeRoundRectCallout">
              <a:avLst>
                <a:gd name="adj1" fmla="val -46720"/>
                <a:gd name="adj2" fmla="val 97979"/>
                <a:gd name="adj3" fmla="val 16667"/>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kumimoji="1" lang="en-US" sz="1500">
                <a:solidFill>
                  <a:prstClr val="white"/>
                </a:solidFill>
                <a:latin typeface="Calibri"/>
              </a:endParaRPr>
            </a:p>
          </p:txBody>
        </p:sp>
        <p:sp>
          <p:nvSpPr>
            <p:cNvPr id="15" name="TextBox 14"/>
            <p:cNvSpPr txBox="1"/>
            <p:nvPr userDrawn="1"/>
          </p:nvSpPr>
          <p:spPr>
            <a:xfrm>
              <a:off x="9962442" y="757396"/>
              <a:ext cx="1785102" cy="512492"/>
            </a:xfrm>
            <a:prstGeom prst="rect">
              <a:avLst/>
            </a:prstGeom>
            <a:noFill/>
          </p:spPr>
          <p:txBody>
            <a:bodyPr wrap="none" rtlCol="0">
              <a:spAutoFit/>
            </a:bodyPr>
            <a:lstStyle/>
            <a:p>
              <a:pPr defTabSz="609585"/>
              <a:r>
                <a:rPr kumimoji="1" lang="zh-CN" altLang="en-US" sz="1600" dirty="0" smtClean="0">
                  <a:solidFill>
                    <a:srgbClr val="837A80"/>
                  </a:solidFill>
                  <a:latin typeface="Calibri"/>
                  <a:ea typeface="宋体"/>
                </a:rPr>
                <a:t>图片在母版替换</a:t>
              </a:r>
              <a:endParaRPr kumimoji="1" lang="en-US" altLang="zh-CN" sz="1600" dirty="0" smtClean="0">
                <a:solidFill>
                  <a:srgbClr val="837A80"/>
                </a:solidFill>
                <a:latin typeface="Calibri"/>
                <a:ea typeface="宋体"/>
              </a:endParaRPr>
            </a:p>
            <a:p>
              <a:pPr defTabSz="609585"/>
              <a:r>
                <a:rPr kumimoji="1" lang="zh-CN" altLang="en-US" sz="1600" dirty="0" smtClean="0">
                  <a:solidFill>
                    <a:srgbClr val="837A80"/>
                  </a:solidFill>
                  <a:latin typeface="Calibri"/>
                  <a:ea typeface="宋体"/>
                </a:rPr>
                <a:t>置于最底层</a:t>
              </a:r>
              <a:endParaRPr kumimoji="1" lang="en-US" sz="1600" dirty="0">
                <a:solidFill>
                  <a:srgbClr val="837A80"/>
                </a:solidFill>
                <a:latin typeface="Calibri"/>
                <a:ea typeface="宋体" pitchFamily="2" charset="-122"/>
              </a:endParaRPr>
            </a:p>
          </p:txBody>
        </p:sp>
      </p:grpSp>
      <p:pic>
        <p:nvPicPr>
          <p:cNvPr id="16" name="Picture 15" descr="171009_interbrand_kingdee_to jonan-28.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09600" y="5676153"/>
            <a:ext cx="2257067" cy="768000"/>
          </a:xfrm>
          <a:prstGeom prst="rect">
            <a:avLst/>
          </a:prstGeom>
        </p:spPr>
      </p:pic>
      <p:sp>
        <p:nvSpPr>
          <p:cNvPr id="9" name="Oval 8"/>
          <p:cNvSpPr/>
          <p:nvPr userDrawn="1"/>
        </p:nvSpPr>
        <p:spPr>
          <a:xfrm>
            <a:off x="9683988" y="2917132"/>
            <a:ext cx="1662765" cy="1662765"/>
          </a:xfrm>
          <a:prstGeom prst="ellipse">
            <a:avLst/>
          </a:prstGeom>
          <a:solidFill>
            <a:srgbClr val="24BEBC">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defTabSz="609585"/>
            <a:endParaRPr kumimoji="1" lang="en-US" sz="2400">
              <a:solidFill>
                <a:prstClr val="white"/>
              </a:solidFill>
              <a:latin typeface="Calibri"/>
            </a:endParaRPr>
          </a:p>
        </p:txBody>
      </p:sp>
      <p:sp>
        <p:nvSpPr>
          <p:cNvPr id="19" name="Oval 18"/>
          <p:cNvSpPr/>
          <p:nvPr userDrawn="1"/>
        </p:nvSpPr>
        <p:spPr>
          <a:xfrm>
            <a:off x="5418769" y="2461620"/>
            <a:ext cx="597075" cy="597073"/>
          </a:xfrm>
          <a:prstGeom prst="ellipse">
            <a:avLst/>
          </a:prstGeom>
          <a:solidFill>
            <a:srgbClr val="24BEBC"/>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defTabSz="609585"/>
            <a:endParaRPr kumimoji="1" lang="en-US" sz="2400">
              <a:solidFill>
                <a:prstClr val="white"/>
              </a:solidFill>
              <a:latin typeface="Calibri"/>
            </a:endParaRPr>
          </a:p>
        </p:txBody>
      </p:sp>
      <p:sp>
        <p:nvSpPr>
          <p:cNvPr id="5" name="TextBox 4"/>
          <p:cNvSpPr txBox="1"/>
          <p:nvPr userDrawn="1"/>
        </p:nvSpPr>
        <p:spPr>
          <a:xfrm>
            <a:off x="15587832" y="5802684"/>
            <a:ext cx="246221" cy="492443"/>
          </a:xfrm>
          <a:prstGeom prst="rect">
            <a:avLst/>
          </a:prstGeom>
          <a:noFill/>
        </p:spPr>
        <p:txBody>
          <a:bodyPr wrap="none" lIns="121917" tIns="60958" rIns="121917" bIns="60958" rtlCol="0">
            <a:spAutoFit/>
          </a:bodyPr>
          <a:lstStyle/>
          <a:p>
            <a:pPr defTabSz="609585"/>
            <a:endParaRPr kumimoji="1" lang="en-US" sz="2400" dirty="0">
              <a:solidFill>
                <a:prstClr val="black"/>
              </a:solidFill>
              <a:latin typeface="Calibri"/>
              <a:ea typeface="宋体" pitchFamily="2" charset="-122"/>
            </a:endParaRPr>
          </a:p>
        </p:txBody>
      </p:sp>
    </p:spTree>
    <p:extLst>
      <p:ext uri="{BB962C8B-B14F-4D97-AF65-F5344CB8AC3E}">
        <p14:creationId xmlns:p14="http://schemas.microsoft.com/office/powerpoint/2010/main" val="47912514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幻灯片编号占位符 5"/>
          <p:cNvSpPr>
            <a:spLocks noGrp="1"/>
          </p:cNvSpPr>
          <p:nvPr>
            <p:ph type="sldNum" sz="quarter" idx="4"/>
          </p:nvPr>
        </p:nvSpPr>
        <p:spPr>
          <a:xfrm>
            <a:off x="8610600" y="6356352"/>
            <a:ext cx="2743200" cy="365125"/>
          </a:xfrm>
          <a:prstGeom prst="rect">
            <a:avLst/>
          </a:prstGeom>
        </p:spPr>
        <p:txBody>
          <a:bodyPr vert="horz" lIns="121914" tIns="60957" rIns="121914" bIns="60957" rtlCol="0" anchor="ctr"/>
          <a:lstStyle>
            <a:lvl1pPr algn="r">
              <a:defRPr sz="1200">
                <a:solidFill>
                  <a:schemeClr val="tx1">
                    <a:tint val="75000"/>
                  </a:schemeClr>
                </a:solidFill>
              </a:defRPr>
            </a:lvl1pPr>
          </a:lstStyle>
          <a:p>
            <a:pPr defTabSz="1219140" fontAlgn="base">
              <a:spcBef>
                <a:spcPct val="0"/>
              </a:spcBef>
              <a:spcAft>
                <a:spcPct val="0"/>
              </a:spcAft>
            </a:pPr>
            <a:fld id="{EE2EAE76-448A-094F-B125-A6955B950EE0}" type="slidenum">
              <a:rPr kumimoji="1" lang="zh-CN" altLang="en-US" smtClean="0">
                <a:solidFill>
                  <a:prstClr val="black">
                    <a:tint val="75000"/>
                  </a:prstClr>
                </a:solidFill>
                <a:latin typeface="宋体" pitchFamily="2" charset="-122"/>
                <a:ea typeface="宋体" pitchFamily="2" charset="-122"/>
              </a:rPr>
              <a:pPr defTabSz="1219140" fontAlgn="base">
                <a:spcBef>
                  <a:spcPct val="0"/>
                </a:spcBef>
                <a:spcAft>
                  <a:spcPct val="0"/>
                </a:spcAft>
              </a:pPr>
              <a:t>‹#›</a:t>
            </a:fld>
            <a:endParaRPr kumimoji="1" lang="zh-CN" altLang="en-US">
              <a:solidFill>
                <a:prstClr val="black">
                  <a:tint val="75000"/>
                </a:prstClr>
              </a:solidFill>
              <a:latin typeface="宋体" pitchFamily="2" charset="-122"/>
              <a:ea typeface="宋体" pitchFamily="2" charset="-122"/>
            </a:endParaRPr>
          </a:p>
        </p:txBody>
      </p:sp>
      <p:sp>
        <p:nvSpPr>
          <p:cNvPr id="5" name="Rectangle 9"/>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121914" tIns="60957" rIns="121914" bIns="60957" rtlCol="0" anchor="ctr"/>
          <a:lstStyle/>
          <a:p>
            <a:pPr algn="ctr" defTabSz="1219140" fontAlgn="base">
              <a:spcBef>
                <a:spcPct val="0"/>
              </a:spcBef>
              <a:spcAft>
                <a:spcPct val="0"/>
              </a:spcAft>
            </a:pPr>
            <a:endParaRPr kumimoji="1" lang="en-US" sz="2700">
              <a:solidFill>
                <a:srgbClr val="24215F"/>
              </a:solidFill>
            </a:endParaRPr>
          </a:p>
        </p:txBody>
      </p:sp>
      <p:sp>
        <p:nvSpPr>
          <p:cNvPr id="4" name="矩形 3"/>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121914" tIns="60957" rIns="121914" bIns="60957" rtlCol="0" anchor="ctr"/>
          <a:lstStyle/>
          <a:p>
            <a:pPr algn="ctr" defTabSz="1219140" fontAlgn="base">
              <a:spcBef>
                <a:spcPct val="0"/>
              </a:spcBef>
              <a:spcAft>
                <a:spcPct val="0"/>
              </a:spcAft>
            </a:pPr>
            <a:endParaRPr kumimoji="1" lang="zh-CN" altLang="en-US" sz="2700">
              <a:solidFill>
                <a:prstClr val="white"/>
              </a:solidFill>
            </a:endParaRPr>
          </a:p>
        </p:txBody>
      </p:sp>
    </p:spTree>
    <p:extLst>
      <p:ext uri="{BB962C8B-B14F-4D97-AF65-F5344CB8AC3E}">
        <p14:creationId xmlns:p14="http://schemas.microsoft.com/office/powerpoint/2010/main" val="594200114"/>
      </p:ext>
    </p:extLst>
  </p:cSld>
  <p:clrMap bg1="lt1" tx1="dk1" bg2="lt2" tx2="dk2" accent1="accent1" accent2="accent2" accent3="accent3" accent4="accent4" accent5="accent5" accent6="accent6" hlink="hlink" folHlink="folHlink"/>
  <p:sldLayoutIdLst>
    <p:sldLayoutId id="2147483685" r:id="rId1"/>
    <p:sldLayoutId id="2147483697" r:id="rId2"/>
    <p:sldLayoutId id="2147483698" r:id="rId3"/>
    <p:sldLayoutId id="2147483676" r:id="rId4"/>
  </p:sldLayoutIdLst>
  <p:txStyles>
    <p:titleStyle>
      <a:lvl1pPr algn="l" defTabSz="914354"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a:buChar char="•"/>
        <a:defRPr sz="1900" kern="1200">
          <a:solidFill>
            <a:schemeClr val="tx1"/>
          </a:solidFill>
          <a:latin typeface="+mn-lt"/>
          <a:ea typeface="+mn-ea"/>
          <a:cs typeface="+mn-cs"/>
        </a:defRPr>
      </a:lvl9pPr>
    </p:bodyStyle>
    <p:otherStyle>
      <a:defPPr>
        <a:defRPr lang="zh-CN"/>
      </a:defPPr>
      <a:lvl1pPr marL="0" algn="l" defTabSz="914354" rtl="0" eaLnBrk="1" latinLnBrk="0" hangingPunct="1">
        <a:defRPr sz="1900" kern="1200">
          <a:solidFill>
            <a:schemeClr val="tx1"/>
          </a:solidFill>
          <a:latin typeface="+mn-lt"/>
          <a:ea typeface="+mn-ea"/>
          <a:cs typeface="+mn-cs"/>
        </a:defRPr>
      </a:lvl1pPr>
      <a:lvl2pPr marL="457178" algn="l" defTabSz="914354" rtl="0" eaLnBrk="1" latinLnBrk="0" hangingPunct="1">
        <a:defRPr sz="1900" kern="1200">
          <a:solidFill>
            <a:schemeClr val="tx1"/>
          </a:solidFill>
          <a:latin typeface="+mn-lt"/>
          <a:ea typeface="+mn-ea"/>
          <a:cs typeface="+mn-cs"/>
        </a:defRPr>
      </a:lvl2pPr>
      <a:lvl3pPr marL="914354" algn="l" defTabSz="914354" rtl="0" eaLnBrk="1" latinLnBrk="0" hangingPunct="1">
        <a:defRPr sz="1900" kern="1200">
          <a:solidFill>
            <a:schemeClr val="tx1"/>
          </a:solidFill>
          <a:latin typeface="+mn-lt"/>
          <a:ea typeface="+mn-ea"/>
          <a:cs typeface="+mn-cs"/>
        </a:defRPr>
      </a:lvl3pPr>
      <a:lvl4pPr marL="1371532" algn="l" defTabSz="914354" rtl="0" eaLnBrk="1" latinLnBrk="0" hangingPunct="1">
        <a:defRPr sz="1900" kern="1200">
          <a:solidFill>
            <a:schemeClr val="tx1"/>
          </a:solidFill>
          <a:latin typeface="+mn-lt"/>
          <a:ea typeface="+mn-ea"/>
          <a:cs typeface="+mn-cs"/>
        </a:defRPr>
      </a:lvl4pPr>
      <a:lvl5pPr marL="1828709" algn="l" defTabSz="914354" rtl="0" eaLnBrk="1" latinLnBrk="0" hangingPunct="1">
        <a:defRPr sz="1900" kern="1200">
          <a:solidFill>
            <a:schemeClr val="tx1"/>
          </a:solidFill>
          <a:latin typeface="+mn-lt"/>
          <a:ea typeface="+mn-ea"/>
          <a:cs typeface="+mn-cs"/>
        </a:defRPr>
      </a:lvl5pPr>
      <a:lvl6pPr marL="2285886" algn="l" defTabSz="914354" rtl="0" eaLnBrk="1" latinLnBrk="0" hangingPunct="1">
        <a:defRPr sz="1900" kern="1200">
          <a:solidFill>
            <a:schemeClr val="tx1"/>
          </a:solidFill>
          <a:latin typeface="+mn-lt"/>
          <a:ea typeface="+mn-ea"/>
          <a:cs typeface="+mn-cs"/>
        </a:defRPr>
      </a:lvl6pPr>
      <a:lvl7pPr marL="2743062" algn="l" defTabSz="914354" rtl="0" eaLnBrk="1" latinLnBrk="0" hangingPunct="1">
        <a:defRPr sz="1900" kern="1200">
          <a:solidFill>
            <a:schemeClr val="tx1"/>
          </a:solidFill>
          <a:latin typeface="+mn-lt"/>
          <a:ea typeface="+mn-ea"/>
          <a:cs typeface="+mn-cs"/>
        </a:defRPr>
      </a:lvl7pPr>
      <a:lvl8pPr marL="3200240" algn="l" defTabSz="914354" rtl="0" eaLnBrk="1" latinLnBrk="0" hangingPunct="1">
        <a:defRPr sz="1900" kern="1200">
          <a:solidFill>
            <a:schemeClr val="tx1"/>
          </a:solidFill>
          <a:latin typeface="+mn-lt"/>
          <a:ea typeface="+mn-ea"/>
          <a:cs typeface="+mn-cs"/>
        </a:defRPr>
      </a:lvl8pPr>
      <a:lvl9pPr marL="3657418" algn="l" defTabSz="914354"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幻灯片编号占位符 5"/>
          <p:cNvSpPr>
            <a:spLocks noGrp="1"/>
          </p:cNvSpPr>
          <p:nvPr>
            <p:ph type="sldNum" sz="quarter" idx="4"/>
          </p:nvPr>
        </p:nvSpPr>
        <p:spPr>
          <a:xfrm>
            <a:off x="8610600" y="6356351"/>
            <a:ext cx="2743200" cy="365125"/>
          </a:xfrm>
          <a:prstGeom prst="rect">
            <a:avLst/>
          </a:prstGeom>
        </p:spPr>
        <p:txBody>
          <a:bodyPr vert="horz" lIns="121917" tIns="60958" rIns="121917" bIns="60958" rtlCol="0" anchor="ctr"/>
          <a:lstStyle>
            <a:lvl1pPr algn="r">
              <a:defRPr sz="1200">
                <a:solidFill>
                  <a:schemeClr val="tx1">
                    <a:tint val="75000"/>
                  </a:schemeClr>
                </a:solidFill>
              </a:defRPr>
            </a:lvl1pPr>
          </a:lstStyle>
          <a:p>
            <a:pPr defTabSz="1219170" fontAlgn="base">
              <a:spcBef>
                <a:spcPct val="0"/>
              </a:spcBef>
              <a:spcAft>
                <a:spcPct val="0"/>
              </a:spcAft>
            </a:pPr>
            <a:fld id="{EE2EAE76-448A-094F-B125-A6955B950EE0}" type="slidenum">
              <a:rPr kumimoji="1" lang="zh-CN" altLang="en-US" smtClean="0">
                <a:solidFill>
                  <a:prstClr val="black">
                    <a:tint val="75000"/>
                  </a:prstClr>
                </a:solidFill>
                <a:latin typeface="宋体" pitchFamily="2" charset="-122"/>
                <a:ea typeface="宋体" pitchFamily="2" charset="-122"/>
              </a:rPr>
              <a:pPr defTabSz="1219170" fontAlgn="base">
                <a:spcBef>
                  <a:spcPct val="0"/>
                </a:spcBef>
                <a:spcAft>
                  <a:spcPct val="0"/>
                </a:spcAft>
              </a:pPr>
              <a:t>‹#›</a:t>
            </a:fld>
            <a:endParaRPr kumimoji="1" lang="zh-CN" altLang="en-US">
              <a:solidFill>
                <a:prstClr val="black">
                  <a:tint val="75000"/>
                </a:prstClr>
              </a:solidFill>
              <a:latin typeface="宋体" pitchFamily="2" charset="-122"/>
              <a:ea typeface="宋体" pitchFamily="2" charset="-122"/>
            </a:endParaRPr>
          </a:p>
        </p:txBody>
      </p:sp>
      <p:sp>
        <p:nvSpPr>
          <p:cNvPr id="5" name="Rectangle 9"/>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defTabSz="1219170" fontAlgn="base">
              <a:spcBef>
                <a:spcPct val="0"/>
              </a:spcBef>
              <a:spcAft>
                <a:spcPct val="0"/>
              </a:spcAft>
            </a:pPr>
            <a:endParaRPr kumimoji="1" lang="en-US" sz="2700">
              <a:solidFill>
                <a:srgbClr val="24215F"/>
              </a:solidFill>
            </a:endParaRPr>
          </a:p>
        </p:txBody>
      </p:sp>
      <p:sp>
        <p:nvSpPr>
          <p:cNvPr id="4" name="矩形 3"/>
          <p:cNvSpPr/>
          <p:nvPr userDrawn="1"/>
        </p:nvSpPr>
        <p:spPr>
          <a:xfrm>
            <a:off x="0" y="0"/>
            <a:ext cx="12192000" cy="68580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defTabSz="1219170" fontAlgn="base">
              <a:spcBef>
                <a:spcPct val="0"/>
              </a:spcBef>
              <a:spcAft>
                <a:spcPct val="0"/>
              </a:spcAft>
            </a:pPr>
            <a:endParaRPr kumimoji="1" lang="zh-CN" altLang="en-US" sz="2700">
              <a:solidFill>
                <a:prstClr val="white"/>
              </a:solidFill>
            </a:endParaRPr>
          </a:p>
        </p:txBody>
      </p:sp>
    </p:spTree>
    <p:extLst>
      <p:ext uri="{BB962C8B-B14F-4D97-AF65-F5344CB8AC3E}">
        <p14:creationId xmlns:p14="http://schemas.microsoft.com/office/powerpoint/2010/main" val="376608495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3" r:id="rId3"/>
  </p:sldLayoutIdLst>
  <p:timing>
    <p:tnLst>
      <p:par>
        <p:cTn id="1" dur="indefinite" restart="never" nodeType="tmRoot"/>
      </p:par>
    </p:tnLst>
  </p:timing>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10" Type="http://schemas.openxmlformats.org/officeDocument/2006/relationships/notesSlide" Target="../notesSlides/notesSlide2.xml"/><Relationship Id="rId4" Type="http://schemas.openxmlformats.org/officeDocument/2006/relationships/tags" Target="../tags/tag4.xml"/><Relationship Id="rId9"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6.xml"/><Relationship Id="rId1" Type="http://schemas.openxmlformats.org/officeDocument/2006/relationships/tags" Target="../tags/tag9.xml"/></Relationships>
</file>

<file path=ppt/slides/_rels/slide4.xml.rels><?xml version="1.0" encoding="UTF-8" standalone="yes"?>
<Relationships xmlns="http://schemas.openxmlformats.org/package/2006/relationships"><Relationship Id="rId8" Type="http://schemas.openxmlformats.org/officeDocument/2006/relationships/tags" Target="../tags/tag17.xml"/><Relationship Id="rId13" Type="http://schemas.openxmlformats.org/officeDocument/2006/relationships/tags" Target="../tags/tag22.xml"/><Relationship Id="rId3" Type="http://schemas.openxmlformats.org/officeDocument/2006/relationships/tags" Target="../tags/tag12.xml"/><Relationship Id="rId7" Type="http://schemas.openxmlformats.org/officeDocument/2006/relationships/tags" Target="../tags/tag16.xml"/><Relationship Id="rId12" Type="http://schemas.openxmlformats.org/officeDocument/2006/relationships/tags" Target="../tags/tag21.xml"/><Relationship Id="rId2" Type="http://schemas.openxmlformats.org/officeDocument/2006/relationships/tags" Target="../tags/tag11.xml"/><Relationship Id="rId16" Type="http://schemas.openxmlformats.org/officeDocument/2006/relationships/image" Target="../media/image9.png"/><Relationship Id="rId1" Type="http://schemas.openxmlformats.org/officeDocument/2006/relationships/tags" Target="../tags/tag10.xml"/><Relationship Id="rId6" Type="http://schemas.openxmlformats.org/officeDocument/2006/relationships/tags" Target="../tags/tag15.xml"/><Relationship Id="rId11" Type="http://schemas.openxmlformats.org/officeDocument/2006/relationships/tags" Target="../tags/tag20.xml"/><Relationship Id="rId5" Type="http://schemas.openxmlformats.org/officeDocument/2006/relationships/tags" Target="../tags/tag14.xml"/><Relationship Id="rId15" Type="http://schemas.openxmlformats.org/officeDocument/2006/relationships/slideLayout" Target="../slideLayouts/slideLayout6.xml"/><Relationship Id="rId10" Type="http://schemas.openxmlformats.org/officeDocument/2006/relationships/tags" Target="../tags/tag19.xml"/><Relationship Id="rId4" Type="http://schemas.openxmlformats.org/officeDocument/2006/relationships/tags" Target="../tags/tag13.xml"/><Relationship Id="rId9" Type="http://schemas.openxmlformats.org/officeDocument/2006/relationships/tags" Target="../tags/tag18.xml"/><Relationship Id="rId14" Type="http://schemas.openxmlformats.org/officeDocument/2006/relationships/tags" Target="../tags/tag2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5.xml"/><Relationship Id="rId1" Type="http://schemas.openxmlformats.org/officeDocument/2006/relationships/tags" Target="../tags/tag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7.xml"/><Relationship Id="rId1" Type="http://schemas.openxmlformats.org/officeDocument/2006/relationships/tags" Target="../tags/tag26.xml"/><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a:spLocks noGrp="1"/>
          </p:cNvSpPr>
          <p:nvPr>
            <p:ph type="title"/>
          </p:nvPr>
        </p:nvSpPr>
        <p:spPr>
          <a:xfrm>
            <a:off x="497629" y="595425"/>
            <a:ext cx="6433692" cy="2211571"/>
          </a:xfrm>
        </p:spPr>
        <p:txBody>
          <a:bodyPr/>
          <a:lstStyle/>
          <a:p>
            <a:pPr>
              <a:lnSpc>
                <a:spcPct val="150000"/>
              </a:lnSpc>
            </a:pPr>
            <a:r>
              <a:rPr lang="zh-CN" altLang="en-US" sz="4000" dirty="0" smtClean="0"/>
              <a:t>开发方案设计</a:t>
            </a:r>
            <a:endParaRPr lang="zh-CN" altLang="en-US" sz="4000" dirty="0"/>
          </a:p>
        </p:txBody>
      </p:sp>
      <p:sp>
        <p:nvSpPr>
          <p:cNvPr id="6" name="Rectangle 21"/>
          <p:cNvSpPr>
            <a:spLocks noChangeArrowheads="1"/>
          </p:cNvSpPr>
          <p:nvPr/>
        </p:nvSpPr>
        <p:spPr bwMode="auto">
          <a:xfrm>
            <a:off x="951096" y="3638669"/>
            <a:ext cx="2808312" cy="1056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eaLnBrk="0" hangingPunct="0">
              <a:spcBef>
                <a:spcPct val="20000"/>
              </a:spcBef>
              <a:buClr>
                <a:srgbClr val="003399"/>
              </a:buClr>
              <a:buSzPct val="80000"/>
              <a:buFont typeface="Wingdings" pitchFamily="2" charset="2"/>
              <a:buNone/>
            </a:pPr>
            <a:r>
              <a:rPr lang="zh-CN" altLang="en-US" dirty="0" smtClean="0">
                <a:solidFill>
                  <a:schemeClr val="bg1"/>
                </a:solidFill>
                <a:latin typeface="黑体" pitchFamily="2" charset="-122"/>
                <a:ea typeface="微软雅黑" pitchFamily="34" charset="-122"/>
              </a:rPr>
              <a:t>部门：总部交付支持部</a:t>
            </a:r>
            <a:endParaRPr lang="en-US" altLang="zh-CN" dirty="0" smtClean="0">
              <a:solidFill>
                <a:schemeClr val="bg1"/>
              </a:solidFill>
              <a:latin typeface="黑体" pitchFamily="2" charset="-122"/>
              <a:ea typeface="微软雅黑" pitchFamily="34" charset="-122"/>
            </a:endParaRPr>
          </a:p>
          <a:p>
            <a:pPr marL="342900" indent="-342900" eaLnBrk="0" hangingPunct="0">
              <a:spcBef>
                <a:spcPct val="20000"/>
              </a:spcBef>
              <a:buClr>
                <a:srgbClr val="003399"/>
              </a:buClr>
              <a:buSzPct val="80000"/>
              <a:buFont typeface="Wingdings" pitchFamily="2" charset="2"/>
              <a:buNone/>
            </a:pPr>
            <a:r>
              <a:rPr lang="zh-CN" altLang="en-US" dirty="0" smtClean="0">
                <a:solidFill>
                  <a:schemeClr val="bg1"/>
                </a:solidFill>
                <a:latin typeface="黑体" pitchFamily="2" charset="-122"/>
                <a:ea typeface="微软雅黑" pitchFamily="34" charset="-122"/>
              </a:rPr>
              <a:t>时间：</a:t>
            </a:r>
            <a:r>
              <a:rPr lang="en-US" altLang="zh-CN" dirty="0" smtClean="0">
                <a:solidFill>
                  <a:schemeClr val="bg1"/>
                </a:solidFill>
                <a:latin typeface="黑体" pitchFamily="2" charset="-122"/>
                <a:ea typeface="微软雅黑" pitchFamily="34" charset="-122"/>
              </a:rPr>
              <a:t>2019.6.11</a:t>
            </a:r>
            <a:endParaRPr lang="zh-CN" altLang="en-US" dirty="0">
              <a:solidFill>
                <a:schemeClr val="bg1"/>
              </a:solidFill>
              <a:latin typeface="黑体" pitchFamily="2" charset="-122"/>
              <a:ea typeface="微软雅黑" pitchFamily="34" charset="-122"/>
            </a:endParaRPr>
          </a:p>
        </p:txBody>
      </p:sp>
    </p:spTree>
    <p:extLst>
      <p:ext uri="{BB962C8B-B14F-4D97-AF65-F5344CB8AC3E}">
        <p14:creationId xmlns:p14="http://schemas.microsoft.com/office/powerpoint/2010/main" val="32079327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3"/>
          <p:cNvSpPr txBox="1"/>
          <p:nvPr/>
        </p:nvSpPr>
        <p:spPr>
          <a:xfrm>
            <a:off x="566875" y="226188"/>
            <a:ext cx="12848874" cy="714034"/>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案例：标准报表二次开发设计方案</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10" name="文本框 18"/>
          <p:cNvSpPr txBox="1">
            <a:spLocks noChangeArrowheads="1"/>
          </p:cNvSpPr>
          <p:nvPr/>
        </p:nvSpPr>
        <p:spPr bwMode="auto">
          <a:xfrm>
            <a:off x="5096639" y="2476543"/>
            <a:ext cx="1166307" cy="3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FontTx/>
              <a:buNone/>
            </a:pPr>
            <a:endParaRPr lang="zh-CN" altLang="en-US" sz="1600" dirty="0">
              <a:solidFill>
                <a:srgbClr val="FF6E1D"/>
              </a:solidFill>
              <a:latin typeface="微软雅黑" panose="020B0503020204020204" pitchFamily="34" charset="-122"/>
              <a:ea typeface="微软雅黑" panose="020B0503020204020204" pitchFamily="34" charset="-122"/>
            </a:endParaRPr>
          </a:p>
        </p:txBody>
      </p:sp>
      <p:sp>
        <p:nvSpPr>
          <p:cNvPr id="16" name="矩形 15"/>
          <p:cNvSpPr/>
          <p:nvPr/>
        </p:nvSpPr>
        <p:spPr>
          <a:xfrm>
            <a:off x="1307382" y="1236230"/>
            <a:ext cx="184731" cy="461665"/>
          </a:xfrm>
          <a:prstGeom prst="rect">
            <a:avLst/>
          </a:prstGeom>
        </p:spPr>
        <p:txBody>
          <a:bodyPr wrap="none">
            <a:spAutoFit/>
          </a:bodyPr>
          <a:lstStyle/>
          <a:p>
            <a:pPr algn="ctr"/>
            <a:endParaRPr lang="zh-CN" altLang="en-US" sz="2400" dirty="0">
              <a:latin typeface="微软雅黑" panose="020B0503020204020204" pitchFamily="34" charset="-122"/>
              <a:ea typeface="微软雅黑" panose="020B0503020204020204" pitchFamily="34" charset="-122"/>
            </a:endParaRPr>
          </a:p>
        </p:txBody>
      </p:sp>
      <p:sp>
        <p:nvSpPr>
          <p:cNvPr id="31" name="内容占位符 32"/>
          <p:cNvSpPr txBox="1">
            <a:spLocks/>
          </p:cNvSpPr>
          <p:nvPr/>
        </p:nvSpPr>
        <p:spPr>
          <a:xfrm>
            <a:off x="1174413" y="6750744"/>
            <a:ext cx="8856963" cy="248896"/>
          </a:xfrm>
          <a:prstGeom prst="rect">
            <a:avLst/>
          </a:prstGeom>
        </p:spPr>
        <p:txBody>
          <a:bodyPr>
            <a:normAutofit fontScale="47500" lnSpcReduction="20000"/>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altLang="zh-CN" smtClean="0"/>
              <a:t> </a:t>
            </a:r>
            <a:endParaRPr lang="zh-CN" altLang="en-US" dirty="0"/>
          </a:p>
        </p:txBody>
      </p:sp>
      <p:sp>
        <p:nvSpPr>
          <p:cNvPr id="6" name="矩形 5"/>
          <p:cNvSpPr/>
          <p:nvPr/>
        </p:nvSpPr>
        <p:spPr>
          <a:xfrm>
            <a:off x="516075" y="852222"/>
            <a:ext cx="11229262" cy="6148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r>
              <a:rPr lang="zh-CN" altLang="en-US" sz="1400" dirty="0"/>
              <a:t>背景</a:t>
            </a:r>
            <a:r>
              <a:rPr lang="zh-CN" altLang="en-US" sz="1400" dirty="0" smtClean="0"/>
              <a:t>： </a:t>
            </a:r>
            <a:r>
              <a:rPr lang="zh-CN" altLang="en-US" sz="1400" dirty="0"/>
              <a:t>目前标准产品的报表中，显示的字段都是固定的，如果客户做了二次开发，比如在单据中增加了一些自定义字段，同时想在报表中把这些自定义字段显示出来，这种需求属于特殊需求，标准产品不会处理，但可以通过二次开发来实现</a:t>
            </a:r>
          </a:p>
        </p:txBody>
      </p:sp>
      <p:pic>
        <p:nvPicPr>
          <p:cNvPr id="1026" name="Picture 2" descr="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6075" y="1667985"/>
            <a:ext cx="7154725" cy="4929302"/>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38" descr="C:\Documents and Settings\guoqiang_cheng\桌面\03.jpg"/>
          <p:cNvPicPr>
            <a:picLocks noChangeAspect="1" noChangeArrowheads="1"/>
          </p:cNvPicPr>
          <p:nvPr/>
        </p:nvPicPr>
        <p:blipFill>
          <a:blip r:embed="rId3"/>
          <a:srcRect/>
          <a:stretch>
            <a:fillRect/>
          </a:stretch>
        </p:blipFill>
        <p:spPr bwMode="auto">
          <a:xfrm>
            <a:off x="7947025" y="1628775"/>
            <a:ext cx="3792538" cy="5200650"/>
          </a:xfrm>
          <a:prstGeom prst="rect">
            <a:avLst/>
          </a:prstGeom>
          <a:noFill/>
          <a:effectLst>
            <a:outerShdw blurRad="50800" dist="38100" dir="5400000" algn="t" rotWithShape="0">
              <a:prstClr val="black">
                <a:alpha val="40000"/>
              </a:prstClr>
            </a:outerShdw>
          </a:effectLst>
        </p:spPr>
      </p:pic>
      <p:sp>
        <p:nvSpPr>
          <p:cNvPr id="36" name="矩形 35"/>
          <p:cNvSpPr/>
          <p:nvPr/>
        </p:nvSpPr>
        <p:spPr bwMode="auto">
          <a:xfrm>
            <a:off x="7937501" y="1628775"/>
            <a:ext cx="3814762" cy="403225"/>
          </a:xfrm>
          <a:prstGeom prst="rect">
            <a:avLst/>
          </a:prstGeom>
          <a:solidFill>
            <a:srgbClr val="00B0F0"/>
          </a:solidFill>
          <a:effectLst>
            <a:outerShdw blurRad="63500" sx="102000" sy="102000" algn="c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r>
              <a:rPr lang="zh-CN" altLang="en-US" dirty="0" smtClean="0">
                <a:latin typeface="微软雅黑" pitchFamily="34" charset="-122"/>
                <a:ea typeface="微软雅黑" pitchFamily="34" charset="-122"/>
              </a:rPr>
              <a:t>实现方案</a:t>
            </a:r>
            <a:endParaRPr lang="zh-CN" altLang="en-US" dirty="0">
              <a:latin typeface="微软雅黑" pitchFamily="34" charset="-122"/>
              <a:ea typeface="微软雅黑" pitchFamily="34" charset="-122"/>
            </a:endParaRPr>
          </a:p>
        </p:txBody>
      </p:sp>
      <p:sp>
        <p:nvSpPr>
          <p:cNvPr id="37" name="TextBox 17"/>
          <p:cNvSpPr txBox="1">
            <a:spLocks noChangeArrowheads="1"/>
          </p:cNvSpPr>
          <p:nvPr/>
        </p:nvSpPr>
        <p:spPr bwMode="auto">
          <a:xfrm>
            <a:off x="8039100" y="2125663"/>
            <a:ext cx="3581400" cy="1680460"/>
          </a:xfrm>
          <a:prstGeom prst="rect">
            <a:avLst/>
          </a:prstGeom>
          <a:noFill/>
          <a:ln w="9525">
            <a:noFill/>
            <a:miter lim="800000"/>
            <a:headEnd/>
            <a:tailEnd/>
          </a:ln>
        </p:spPr>
        <p:txBody>
          <a:bodyPr wrap="square">
            <a:spAutoFit/>
          </a:bodyPr>
          <a:lstStyle/>
          <a:p>
            <a:pPr marL="228600" indent="-228600">
              <a:lnSpc>
                <a:spcPct val="120000"/>
              </a:lnSpc>
              <a:buClr>
                <a:srgbClr val="FF9900"/>
              </a:buClr>
              <a:buSzPct val="80000"/>
              <a:buFont typeface="+mj-ea"/>
              <a:buAutoNum type="circleNumDbPlain"/>
              <a:defRPr/>
            </a:pPr>
            <a:r>
              <a:rPr lang="zh-CN" altLang="en-US" sz="1200" dirty="0" smtClean="0">
                <a:latin typeface="微软雅黑" pitchFamily="34" charset="-122"/>
                <a:ea typeface="微软雅黑" pitchFamily="34" charset="-122"/>
              </a:rPr>
              <a:t>新建</a:t>
            </a:r>
            <a:r>
              <a:rPr lang="zh-CN" altLang="en-US" sz="1200" dirty="0">
                <a:latin typeface="微软雅黑" pitchFamily="34" charset="-122"/>
                <a:ea typeface="微软雅黑" pitchFamily="34" charset="-122"/>
              </a:rPr>
              <a:t>一个报表服务插件，直接继承</a:t>
            </a:r>
            <a:r>
              <a:rPr lang="en-US" altLang="zh-CN" sz="1200" dirty="0">
                <a:latin typeface="微软雅黑" pitchFamily="34" charset="-122"/>
                <a:ea typeface="微软雅黑" pitchFamily="34" charset="-122"/>
              </a:rPr>
              <a:t>K3Cloud</a:t>
            </a:r>
            <a:r>
              <a:rPr lang="zh-CN" altLang="en-US" sz="1200" dirty="0">
                <a:latin typeface="微软雅黑" pitchFamily="34" charset="-122"/>
                <a:ea typeface="微软雅黑" pitchFamily="34" charset="-122"/>
              </a:rPr>
              <a:t>的标准报表的服务</a:t>
            </a:r>
            <a:r>
              <a:rPr lang="zh-CN" altLang="en-US" sz="1200" dirty="0" smtClean="0">
                <a:latin typeface="微软雅黑" pitchFamily="34" charset="-122"/>
                <a:ea typeface="微软雅黑" pitchFamily="34" charset="-122"/>
              </a:rPr>
              <a:t>插件，如左图</a:t>
            </a:r>
            <a:endParaRPr lang="en-US" altLang="zh-CN" sz="1200" dirty="0" smtClean="0">
              <a:latin typeface="微软雅黑" pitchFamily="34" charset="-122"/>
              <a:ea typeface="微软雅黑" pitchFamily="34" charset="-122"/>
            </a:endParaRPr>
          </a:p>
          <a:p>
            <a:pPr marL="228600" indent="-228600">
              <a:lnSpc>
                <a:spcPct val="120000"/>
              </a:lnSpc>
              <a:buClr>
                <a:srgbClr val="FF9900"/>
              </a:buClr>
              <a:buSzPct val="80000"/>
              <a:buFont typeface="+mj-ea"/>
              <a:buAutoNum type="circleNumDbPlain"/>
              <a:defRPr/>
            </a:pPr>
            <a:r>
              <a:rPr lang="zh-CN" altLang="en-US" sz="1200" dirty="0" smtClean="0">
                <a:latin typeface="微软雅黑" pitchFamily="34" charset="-122"/>
                <a:ea typeface="微软雅黑" pitchFamily="34" charset="-122"/>
              </a:rPr>
              <a:t>调用基类方法，获取报表原始数据（临时表）</a:t>
            </a:r>
            <a:endParaRPr lang="en-US" altLang="zh-CN" sz="1200" dirty="0" smtClean="0">
              <a:latin typeface="微软雅黑" pitchFamily="34" charset="-122"/>
              <a:ea typeface="微软雅黑" pitchFamily="34" charset="-122"/>
            </a:endParaRPr>
          </a:p>
          <a:p>
            <a:pPr marL="228600" indent="-228600">
              <a:lnSpc>
                <a:spcPct val="120000"/>
              </a:lnSpc>
              <a:buClr>
                <a:srgbClr val="FF9900"/>
              </a:buClr>
              <a:buSzPct val="80000"/>
              <a:buFont typeface="+mj-ea"/>
              <a:buAutoNum type="circleNumDbPlain"/>
              <a:defRPr/>
            </a:pPr>
            <a:r>
              <a:rPr lang="zh-CN" altLang="en-US" sz="1200" dirty="0">
                <a:latin typeface="微软雅黑" pitchFamily="34" charset="-122"/>
                <a:ea typeface="微软雅黑" pitchFamily="34" charset="-122"/>
              </a:rPr>
              <a:t>对此报表的原始数据进行再次加工处理</a:t>
            </a:r>
            <a:r>
              <a:rPr lang="zh-CN" altLang="en-US" sz="1200" dirty="0" smtClean="0">
                <a:latin typeface="微软雅黑" pitchFamily="34" charset="-122"/>
                <a:ea typeface="微软雅黑" pitchFamily="34" charset="-122"/>
              </a:rPr>
              <a:t>，通过关联则可以</a:t>
            </a:r>
            <a:r>
              <a:rPr lang="zh-CN" altLang="en-US" sz="1200" dirty="0">
                <a:latin typeface="微软雅黑" pitchFamily="34" charset="-122"/>
                <a:ea typeface="微软雅黑" pitchFamily="34" charset="-122"/>
              </a:rPr>
              <a:t>获取到你需要的任何</a:t>
            </a:r>
            <a:r>
              <a:rPr lang="zh-CN" altLang="en-US" sz="1200" dirty="0" smtClean="0">
                <a:latin typeface="微软雅黑" pitchFamily="34" charset="-122"/>
                <a:ea typeface="微软雅黑" pitchFamily="34" charset="-122"/>
              </a:rPr>
              <a:t>数据</a:t>
            </a:r>
            <a:endParaRPr lang="en-US" altLang="zh-CN" sz="1200" dirty="0" smtClean="0">
              <a:latin typeface="微软雅黑" pitchFamily="34" charset="-122"/>
              <a:ea typeface="微软雅黑" pitchFamily="34" charset="-122"/>
            </a:endParaRPr>
          </a:p>
          <a:p>
            <a:pPr marL="228600" indent="-228600">
              <a:lnSpc>
                <a:spcPct val="120000"/>
              </a:lnSpc>
              <a:buClr>
                <a:srgbClr val="FF9900"/>
              </a:buClr>
              <a:buSzPct val="80000"/>
              <a:buFont typeface="+mj-ea"/>
              <a:buAutoNum type="circleNumDbPlain"/>
              <a:defRPr/>
            </a:pPr>
            <a:r>
              <a:rPr lang="zh-CN" altLang="en-US" sz="1200" dirty="0" smtClean="0">
                <a:latin typeface="微软雅黑" pitchFamily="34" charset="-122"/>
                <a:ea typeface="微软雅黑" pitchFamily="34" charset="-122"/>
              </a:rPr>
              <a:t>使用后必须得删掉临时表</a:t>
            </a:r>
            <a:endParaRPr lang="en-US" altLang="zh-CN" sz="1200" dirty="0">
              <a:latin typeface="微软雅黑" pitchFamily="34" charset="-122"/>
              <a:ea typeface="微软雅黑" pitchFamily="34" charset="-122"/>
            </a:endParaRPr>
          </a:p>
          <a:p>
            <a:pPr marL="228600" indent="-228600">
              <a:lnSpc>
                <a:spcPct val="120000"/>
              </a:lnSpc>
              <a:buClr>
                <a:srgbClr val="FF9900"/>
              </a:buClr>
              <a:buSzPct val="80000"/>
              <a:buFont typeface="+mj-ea"/>
              <a:buAutoNum type="circleNumDbPlain"/>
              <a:defRPr/>
            </a:pPr>
            <a:endParaRPr lang="en-US" altLang="zh-CN" sz="1400" dirty="0">
              <a:solidFill>
                <a:srgbClr val="000000"/>
              </a:solidFill>
              <a:latin typeface="微软雅黑" pitchFamily="34" charset="-122"/>
              <a:ea typeface="微软雅黑" pitchFamily="34" charset="-122"/>
            </a:endParaRPr>
          </a:p>
        </p:txBody>
      </p:sp>
      <p:sp>
        <p:nvSpPr>
          <p:cNvPr id="38" name="等腰三角形 37"/>
          <p:cNvSpPr/>
          <p:nvPr/>
        </p:nvSpPr>
        <p:spPr bwMode="auto">
          <a:xfrm flipV="1">
            <a:off x="11512550" y="1785938"/>
            <a:ext cx="177800" cy="142875"/>
          </a:xfrm>
          <a:prstGeom prst="triangl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a:latin typeface="微软雅黑" pitchFamily="34" charset="-122"/>
              <a:ea typeface="微软雅黑" pitchFamily="34" charset="-122"/>
            </a:endParaRPr>
          </a:p>
        </p:txBody>
      </p:sp>
      <p:sp>
        <p:nvSpPr>
          <p:cNvPr id="39" name="矩形 38"/>
          <p:cNvSpPr/>
          <p:nvPr/>
        </p:nvSpPr>
        <p:spPr bwMode="auto">
          <a:xfrm>
            <a:off x="7886701" y="3546475"/>
            <a:ext cx="3814762" cy="403225"/>
          </a:xfrm>
          <a:prstGeom prst="rect">
            <a:avLst/>
          </a:prstGeom>
          <a:solidFill>
            <a:srgbClr val="00B0F0"/>
          </a:solidFill>
          <a:effectLst>
            <a:outerShdw blurRad="63500" sx="102000" sy="102000" algn="c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r>
              <a:rPr lang="zh-CN" altLang="en-US" dirty="0" smtClean="0">
                <a:latin typeface="微软雅黑" pitchFamily="34" charset="-122"/>
                <a:ea typeface="微软雅黑" pitchFamily="34" charset="-122"/>
              </a:rPr>
              <a:t>操作说明</a:t>
            </a:r>
            <a:endParaRPr lang="zh-CN" altLang="en-US" dirty="0">
              <a:latin typeface="微软雅黑" pitchFamily="34" charset="-122"/>
              <a:ea typeface="微软雅黑" pitchFamily="34" charset="-122"/>
            </a:endParaRPr>
          </a:p>
        </p:txBody>
      </p:sp>
      <p:sp>
        <p:nvSpPr>
          <p:cNvPr id="41" name="等腰三角形 40"/>
          <p:cNvSpPr/>
          <p:nvPr/>
        </p:nvSpPr>
        <p:spPr bwMode="auto">
          <a:xfrm flipV="1">
            <a:off x="11461750" y="3716338"/>
            <a:ext cx="177800" cy="142875"/>
          </a:xfrm>
          <a:prstGeom prst="triangl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a:latin typeface="微软雅黑" pitchFamily="34" charset="-122"/>
              <a:ea typeface="微软雅黑" pitchFamily="34" charset="-122"/>
            </a:endParaRPr>
          </a:p>
        </p:txBody>
      </p:sp>
      <p:sp>
        <p:nvSpPr>
          <p:cNvPr id="42" name="TextBox 17"/>
          <p:cNvSpPr txBox="1">
            <a:spLocks noChangeArrowheads="1"/>
          </p:cNvSpPr>
          <p:nvPr/>
        </p:nvSpPr>
        <p:spPr bwMode="auto">
          <a:xfrm>
            <a:off x="8051800" y="3941763"/>
            <a:ext cx="3581400" cy="2973122"/>
          </a:xfrm>
          <a:prstGeom prst="rect">
            <a:avLst/>
          </a:prstGeom>
          <a:noFill/>
          <a:ln w="9525">
            <a:noFill/>
            <a:miter lim="800000"/>
            <a:headEnd/>
            <a:tailEnd/>
          </a:ln>
        </p:spPr>
        <p:txBody>
          <a:bodyPr wrap="square">
            <a:spAutoFit/>
          </a:bodyPr>
          <a:lstStyle/>
          <a:p>
            <a:pPr marL="228600" indent="-228600">
              <a:lnSpc>
                <a:spcPct val="120000"/>
              </a:lnSpc>
              <a:buClr>
                <a:srgbClr val="FF9900"/>
              </a:buClr>
              <a:buSzPct val="80000"/>
              <a:buFont typeface="+mj-ea"/>
              <a:buAutoNum type="circleNumDbPlain"/>
              <a:defRPr/>
            </a:pPr>
            <a:r>
              <a:rPr lang="zh-CN" altLang="en-US" sz="1200" dirty="0">
                <a:latin typeface="微软雅黑" pitchFamily="34" charset="-122"/>
                <a:ea typeface="微软雅黑" pitchFamily="34" charset="-122"/>
              </a:rPr>
              <a:t>在</a:t>
            </a:r>
            <a:r>
              <a:rPr lang="en-US" altLang="zh-CN" sz="1200" dirty="0">
                <a:latin typeface="微软雅黑" pitchFamily="34" charset="-122"/>
                <a:ea typeface="微软雅黑" pitchFamily="34" charset="-122"/>
              </a:rPr>
              <a:t>BOSIDE</a:t>
            </a:r>
            <a:r>
              <a:rPr lang="zh-CN" altLang="en-US" sz="1200" dirty="0">
                <a:latin typeface="微软雅黑" pitchFamily="34" charset="-122"/>
                <a:ea typeface="微软雅黑" pitchFamily="34" charset="-122"/>
              </a:rPr>
              <a:t>中找到你需要处理的报表，确定其使用的服务插件是</a:t>
            </a:r>
            <a:r>
              <a:rPr lang="zh-CN" altLang="en-US" sz="1200" dirty="0" smtClean="0">
                <a:latin typeface="微软雅黑" pitchFamily="34" charset="-122"/>
                <a:ea typeface="微软雅黑" pitchFamily="34" charset="-122"/>
              </a:rPr>
              <a:t>什么</a:t>
            </a:r>
            <a:endParaRPr lang="en-US" altLang="zh-CN" sz="1200" dirty="0" smtClean="0">
              <a:latin typeface="微软雅黑" pitchFamily="34" charset="-122"/>
              <a:ea typeface="微软雅黑" pitchFamily="34" charset="-122"/>
            </a:endParaRPr>
          </a:p>
          <a:p>
            <a:pPr marL="228600" indent="-228600">
              <a:lnSpc>
                <a:spcPct val="120000"/>
              </a:lnSpc>
              <a:buClr>
                <a:srgbClr val="FF9900"/>
              </a:buClr>
              <a:buSzPct val="80000"/>
              <a:buFont typeface="+mj-ea"/>
              <a:buAutoNum type="circleNumDbPlain"/>
              <a:defRPr/>
            </a:pPr>
            <a:r>
              <a:rPr lang="zh-CN" altLang="en-US" sz="1200" dirty="0">
                <a:latin typeface="微软雅黑" pitchFamily="34" charset="-122"/>
                <a:ea typeface="微软雅黑" pitchFamily="34" charset="-122"/>
              </a:rPr>
              <a:t>新建一个类，并继承原报表的</a:t>
            </a:r>
            <a:r>
              <a:rPr lang="zh-CN" altLang="en-US" sz="1200" dirty="0" smtClean="0">
                <a:latin typeface="微软雅黑" pitchFamily="34" charset="-122"/>
                <a:ea typeface="微软雅黑" pitchFamily="34" charset="-122"/>
              </a:rPr>
              <a:t>类</a:t>
            </a:r>
            <a:endParaRPr lang="en-US" altLang="zh-CN" sz="1200" dirty="0" smtClean="0">
              <a:latin typeface="微软雅黑" pitchFamily="34" charset="-122"/>
              <a:ea typeface="微软雅黑" pitchFamily="34" charset="-122"/>
            </a:endParaRPr>
          </a:p>
          <a:p>
            <a:pPr marL="228600" indent="-228600">
              <a:lnSpc>
                <a:spcPct val="120000"/>
              </a:lnSpc>
              <a:buClr>
                <a:srgbClr val="FF9900"/>
              </a:buClr>
              <a:buSzPct val="80000"/>
              <a:buFont typeface="+mj-ea"/>
              <a:buAutoNum type="circleNumDbPlain"/>
              <a:defRPr/>
            </a:pPr>
            <a:r>
              <a:rPr lang="zh-CN" altLang="en-US" sz="1200" dirty="0">
                <a:latin typeface="微软雅黑" pitchFamily="34" charset="-122"/>
                <a:ea typeface="微软雅黑" pitchFamily="34" charset="-122"/>
              </a:rPr>
              <a:t>在</a:t>
            </a:r>
            <a:r>
              <a:rPr lang="en-US" altLang="zh-CN" sz="1200" dirty="0">
                <a:latin typeface="微软雅黑" pitchFamily="34" charset="-122"/>
                <a:ea typeface="微软雅黑" pitchFamily="34" charset="-122"/>
              </a:rPr>
              <a:t>BOSIDE</a:t>
            </a:r>
            <a:r>
              <a:rPr lang="zh-CN" altLang="en-US" sz="1200" dirty="0">
                <a:latin typeface="微软雅黑" pitchFamily="34" charset="-122"/>
                <a:ea typeface="微软雅黑" pitchFamily="34" charset="-122"/>
              </a:rPr>
              <a:t>中，对原报表做一下扩展，注册插件</a:t>
            </a:r>
          </a:p>
          <a:p>
            <a:pPr marL="228600" indent="-228600">
              <a:lnSpc>
                <a:spcPct val="120000"/>
              </a:lnSpc>
              <a:buClr>
                <a:srgbClr val="FF9900"/>
              </a:buClr>
              <a:buSzPct val="80000"/>
              <a:buFont typeface="+mj-ea"/>
              <a:buAutoNum type="circleNumDbPlain"/>
              <a:defRPr/>
            </a:pPr>
            <a:r>
              <a:rPr lang="zh-CN" altLang="en-US" sz="1200" dirty="0">
                <a:latin typeface="微软雅黑" pitchFamily="34" charset="-122"/>
                <a:ea typeface="微软雅黑" pitchFamily="34" charset="-122"/>
              </a:rPr>
              <a:t>扩展后，添加注册二次开发的插件，并把原报表服务插件取消</a:t>
            </a:r>
            <a:r>
              <a:rPr lang="zh-CN" altLang="en-US" sz="1200" dirty="0" smtClean="0">
                <a:latin typeface="微软雅黑" pitchFamily="34" charset="-122"/>
                <a:ea typeface="微软雅黑" pitchFamily="34" charset="-122"/>
              </a:rPr>
              <a:t>启用</a:t>
            </a:r>
            <a:endParaRPr lang="zh-CN" altLang="en-US" sz="1200" dirty="0">
              <a:latin typeface="微软雅黑" pitchFamily="34" charset="-122"/>
              <a:ea typeface="微软雅黑" pitchFamily="34" charset="-122"/>
            </a:endParaRPr>
          </a:p>
          <a:p>
            <a:pPr marL="228600" indent="-228600">
              <a:lnSpc>
                <a:spcPct val="120000"/>
              </a:lnSpc>
              <a:buClr>
                <a:srgbClr val="FF9900"/>
              </a:buClr>
              <a:buSzPct val="80000"/>
              <a:buFont typeface="+mj-ea"/>
              <a:buAutoNum type="circleNumDbPlain"/>
              <a:defRPr/>
            </a:pPr>
            <a:r>
              <a:rPr lang="zh-CN" altLang="en-US" sz="1200" dirty="0">
                <a:latin typeface="微软雅黑" pitchFamily="34" charset="-122"/>
                <a:ea typeface="微软雅黑" pitchFamily="34" charset="-122"/>
              </a:rPr>
              <a:t>添加报表</a:t>
            </a:r>
            <a:r>
              <a:rPr lang="zh-CN" altLang="en-US" sz="1200" dirty="0" smtClean="0">
                <a:latin typeface="微软雅黑" pitchFamily="34" charset="-122"/>
                <a:ea typeface="微软雅黑" pitchFamily="34" charset="-122"/>
              </a:rPr>
              <a:t>字段</a:t>
            </a:r>
            <a:r>
              <a:rPr lang="en-US" altLang="zh-CN" sz="1200" dirty="0" smtClean="0">
                <a:latin typeface="微软雅黑" pitchFamily="34" charset="-122"/>
                <a:ea typeface="微软雅黑" pitchFamily="34" charset="-122"/>
              </a:rPr>
              <a:t>,</a:t>
            </a:r>
            <a:r>
              <a:rPr lang="zh-CN" altLang="en-US" sz="1200" dirty="0" smtClean="0">
                <a:latin typeface="微软雅黑" pitchFamily="34" charset="-122"/>
                <a:ea typeface="微软雅黑" pitchFamily="34" charset="-122"/>
              </a:rPr>
              <a:t>在</a:t>
            </a:r>
            <a:r>
              <a:rPr lang="zh-CN" altLang="en-US" sz="1200" dirty="0">
                <a:latin typeface="微软雅黑" pitchFamily="34" charset="-122"/>
                <a:ea typeface="微软雅黑" pitchFamily="34" charset="-122"/>
              </a:rPr>
              <a:t>扩展后的报表元数据中添加字段，注意添加的字段名，需要与代码中的字段名保持一致</a:t>
            </a:r>
          </a:p>
          <a:p>
            <a:pPr marL="228600" indent="-228600">
              <a:lnSpc>
                <a:spcPct val="120000"/>
              </a:lnSpc>
              <a:buClr>
                <a:srgbClr val="FF9900"/>
              </a:buClr>
              <a:buSzPct val="80000"/>
              <a:buFont typeface="+mj-ea"/>
              <a:buAutoNum type="circleNumDbPlain"/>
              <a:defRPr/>
            </a:pPr>
            <a:r>
              <a:rPr lang="zh-CN" altLang="en-US" sz="1200" dirty="0">
                <a:latin typeface="微软雅黑" pitchFamily="34" charset="-122"/>
                <a:ea typeface="微软雅黑" pitchFamily="34" charset="-122"/>
              </a:rPr>
              <a:t>扩展报表过滤条件</a:t>
            </a:r>
            <a:r>
              <a:rPr lang="en-US" altLang="zh-CN" sz="1200" dirty="0">
                <a:latin typeface="微软雅黑" pitchFamily="34" charset="-122"/>
                <a:ea typeface="微软雅黑" pitchFamily="34" charset="-122"/>
              </a:rPr>
              <a:t>,</a:t>
            </a:r>
            <a:r>
              <a:rPr lang="zh-CN" altLang="en-US" sz="1200" dirty="0">
                <a:latin typeface="微软雅黑" pitchFamily="34" charset="-122"/>
                <a:ea typeface="微软雅黑" pitchFamily="34" charset="-122"/>
              </a:rPr>
              <a:t>添加过滤及显示</a:t>
            </a:r>
            <a:r>
              <a:rPr lang="zh-CN" altLang="en-US" sz="1200" dirty="0" smtClean="0">
                <a:latin typeface="微软雅黑" pitchFamily="34" charset="-122"/>
                <a:ea typeface="微软雅黑" pitchFamily="34" charset="-122"/>
              </a:rPr>
              <a:t>字段</a:t>
            </a:r>
            <a:r>
              <a:rPr lang="en-US" altLang="zh-CN" sz="1200" dirty="0" smtClean="0">
                <a:latin typeface="微软雅黑" pitchFamily="34" charset="-122"/>
                <a:ea typeface="微软雅黑" pitchFamily="34" charset="-122"/>
              </a:rPr>
              <a:t>,</a:t>
            </a:r>
            <a:r>
              <a:rPr lang="zh-CN" altLang="en-US" sz="1200" dirty="0" smtClean="0">
                <a:latin typeface="微软雅黑" pitchFamily="34" charset="-122"/>
                <a:ea typeface="微软雅黑" pitchFamily="34" charset="-122"/>
              </a:rPr>
              <a:t>在</a:t>
            </a:r>
            <a:r>
              <a:rPr lang="zh-CN" altLang="en-US" sz="1200" dirty="0">
                <a:latin typeface="微软雅黑" pitchFamily="34" charset="-122"/>
                <a:ea typeface="微软雅黑" pitchFamily="34" charset="-122"/>
              </a:rPr>
              <a:t>显示隐藏列中，把二次开发字段加进去</a:t>
            </a:r>
          </a:p>
          <a:p>
            <a:pPr marL="228600" indent="-228600">
              <a:lnSpc>
                <a:spcPct val="120000"/>
              </a:lnSpc>
              <a:buClr>
                <a:srgbClr val="FF9900"/>
              </a:buClr>
              <a:buSzPct val="80000"/>
              <a:buFont typeface="+mj-ea"/>
              <a:buAutoNum type="circleNumDbPlain"/>
              <a:defRPr/>
            </a:pPr>
            <a:r>
              <a:rPr lang="zh-CN" altLang="en-US" sz="1200" dirty="0" smtClean="0">
                <a:latin typeface="微软雅黑" pitchFamily="34" charset="-122"/>
                <a:ea typeface="微软雅黑" pitchFamily="34" charset="-122"/>
              </a:rPr>
              <a:t>清除</a:t>
            </a:r>
            <a:r>
              <a:rPr lang="zh-CN" altLang="en-US" sz="1200" dirty="0">
                <a:latin typeface="微软雅黑" pitchFamily="34" charset="-122"/>
                <a:ea typeface="微软雅黑" pitchFamily="34" charset="-122"/>
              </a:rPr>
              <a:t>缓存，重新登录</a:t>
            </a:r>
            <a:r>
              <a:rPr lang="en-US" altLang="zh-CN" sz="1200" dirty="0" smtClean="0">
                <a:latin typeface="微软雅黑" pitchFamily="34" charset="-122"/>
                <a:ea typeface="微软雅黑" pitchFamily="34" charset="-122"/>
              </a:rPr>
              <a:t>Cloud,</a:t>
            </a:r>
            <a:r>
              <a:rPr lang="zh-CN" altLang="en-US" sz="1200" dirty="0" smtClean="0">
                <a:latin typeface="微软雅黑" pitchFamily="34" charset="-122"/>
                <a:ea typeface="微软雅黑" pitchFamily="34" charset="-122"/>
              </a:rPr>
              <a:t>至此</a:t>
            </a:r>
            <a:r>
              <a:rPr lang="zh-CN" altLang="en-US" sz="1200" dirty="0">
                <a:latin typeface="微软雅黑" pitchFamily="34" charset="-122"/>
                <a:ea typeface="微软雅黑" pitchFamily="34" charset="-122"/>
              </a:rPr>
              <a:t>，就可以在报表</a:t>
            </a:r>
            <a:r>
              <a:rPr lang="zh-CN" altLang="en-US" sz="1200" dirty="0" smtClean="0">
                <a:latin typeface="微软雅黑" pitchFamily="34" charset="-122"/>
                <a:ea typeface="微软雅黑" pitchFamily="34" charset="-122"/>
              </a:rPr>
              <a:t>中查看更改后的报表了</a:t>
            </a:r>
            <a:endParaRPr lang="zh-CN" altLang="en-US" sz="1200" dirty="0">
              <a:latin typeface="微软雅黑" pitchFamily="34" charset="-122"/>
              <a:ea typeface="微软雅黑" pitchFamily="34" charset="-122"/>
            </a:endParaRPr>
          </a:p>
        </p:txBody>
      </p:sp>
    </p:spTree>
    <p:extLst>
      <p:ext uri="{BB962C8B-B14F-4D97-AF65-F5344CB8AC3E}">
        <p14:creationId xmlns:p14="http://schemas.microsoft.com/office/powerpoint/2010/main" val="110811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010401" y="1793631"/>
            <a:ext cx="3884012" cy="830997"/>
          </a:xfrm>
          <a:prstGeom prst="rect">
            <a:avLst/>
          </a:prstGeom>
          <a:noFill/>
        </p:spPr>
        <p:txBody>
          <a:bodyPr wrap="none" lIns="91438" tIns="45719" rIns="91438" bIns="45719" rtlCol="0">
            <a:spAutoFit/>
          </a:bodyPr>
          <a:lstStyle/>
          <a:p>
            <a:pPr defTabSz="609570"/>
            <a:r>
              <a:rPr lang="en-US" altLang="zh-CN" sz="4800" dirty="0">
                <a:solidFill>
                  <a:srgbClr val="FFFFFF"/>
                </a:solidFill>
                <a:latin typeface="Arial Black" pitchFamily="34" charset="0"/>
              </a:rPr>
              <a:t>Thank you!</a:t>
            </a:r>
            <a:endParaRPr lang="zh-CN" altLang="en-US" sz="4800" dirty="0">
              <a:solidFill>
                <a:srgbClr val="FFFFFF"/>
              </a:solidFill>
              <a:latin typeface="Arial Black" pitchFamily="34" charset="0"/>
            </a:endParaRPr>
          </a:p>
        </p:txBody>
      </p:sp>
    </p:spTree>
    <p:extLst>
      <p:ext uri="{BB962C8B-B14F-4D97-AF65-F5344CB8AC3E}">
        <p14:creationId xmlns:p14="http://schemas.microsoft.com/office/powerpoint/2010/main" val="2352063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
          <p:cNvSpPr>
            <a:spLocks noGrp="1"/>
          </p:cNvSpPr>
          <p:nvPr>
            <p:ph type="title"/>
          </p:nvPr>
        </p:nvSpPr>
        <p:spPr>
          <a:xfrm>
            <a:off x="584655" y="276075"/>
            <a:ext cx="10972800" cy="703028"/>
          </a:xfrm>
        </p:spPr>
        <p:txBody>
          <a:bodyPr/>
          <a:lstStyle/>
          <a:p>
            <a:r>
              <a:rPr lang="zh-CN" altLang="en-US" dirty="0"/>
              <a:t>目录</a:t>
            </a:r>
          </a:p>
        </p:txBody>
      </p:sp>
      <p:sp>
        <p:nvSpPr>
          <p:cNvPr id="5" name="矩形 4"/>
          <p:cNvSpPr/>
          <p:nvPr>
            <p:custDataLst>
              <p:tags r:id="rId1"/>
            </p:custDataLst>
          </p:nvPr>
        </p:nvSpPr>
        <p:spPr bwMode="auto">
          <a:xfrm>
            <a:off x="4172182" y="960558"/>
            <a:ext cx="7810551" cy="74083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endParaRPr kumimoji="1" lang="zh-CN" altLang="en-US" sz="2100" b="1" dirty="0">
              <a:solidFill>
                <a:srgbClr val="00B0F0"/>
              </a:solidFill>
              <a:latin typeface="微软雅黑" pitchFamily="34" charset="-122"/>
              <a:ea typeface="微软雅黑" pitchFamily="34" charset="-122"/>
              <a:cs typeface="Arial" pitchFamily="34" charset="0"/>
            </a:endParaRPr>
          </a:p>
        </p:txBody>
      </p:sp>
      <p:sp>
        <p:nvSpPr>
          <p:cNvPr id="6" name="矩形 5"/>
          <p:cNvSpPr/>
          <p:nvPr/>
        </p:nvSpPr>
        <p:spPr bwMode="auto">
          <a:xfrm>
            <a:off x="3119671" y="991185"/>
            <a:ext cx="45719" cy="4536726"/>
          </a:xfrm>
          <a:prstGeom prst="rect">
            <a:avLst/>
          </a:prstGeom>
          <a:gradFill flip="none" rotWithShape="1">
            <a:gsLst>
              <a:gs pos="0">
                <a:schemeClr val="bg1">
                  <a:lumMod val="95000"/>
                </a:schemeClr>
              </a:gs>
              <a:gs pos="50000">
                <a:schemeClr val="bg1">
                  <a:lumMod val="50000"/>
                </a:schemeClr>
              </a:gs>
              <a:gs pos="100000">
                <a:schemeClr val="bg1"/>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lstStyle/>
          <a:p>
            <a:pPr>
              <a:lnSpc>
                <a:spcPct val="150000"/>
              </a:lnSpc>
              <a:defRPr/>
            </a:pPr>
            <a:endParaRPr kumimoji="1" lang="zh-CN" altLang="en-US" sz="2400" b="1" dirty="0">
              <a:solidFill>
                <a:srgbClr val="003B76">
                  <a:lumMod val="40000"/>
                  <a:lumOff val="60000"/>
                </a:srgbClr>
              </a:solidFill>
              <a:latin typeface="微软雅黑" pitchFamily="34" charset="-122"/>
              <a:ea typeface="微软雅黑" pitchFamily="34" charset="-122"/>
              <a:cs typeface="Arial" pitchFamily="34" charset="0"/>
            </a:endParaRPr>
          </a:p>
        </p:txBody>
      </p:sp>
      <p:sp>
        <p:nvSpPr>
          <p:cNvPr id="7" name="圆角矩形 6"/>
          <p:cNvSpPr/>
          <p:nvPr/>
        </p:nvSpPr>
        <p:spPr>
          <a:xfrm rot="2700000">
            <a:off x="3507227" y="1090698"/>
            <a:ext cx="480484"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a:solidFill>
                  <a:srgbClr val="FFFFFF"/>
                </a:solidFill>
                <a:latin typeface="微软雅黑" pitchFamily="34" charset="-122"/>
                <a:ea typeface="微软雅黑" pitchFamily="34" charset="-122"/>
                <a:cs typeface="Arial" pitchFamily="34" charset="0"/>
              </a:rPr>
              <a:t>1</a:t>
            </a:r>
            <a:endParaRPr kumimoji="1" lang="zh-CN" altLang="en-US" sz="2400" dirty="0">
              <a:solidFill>
                <a:srgbClr val="FFFFFF"/>
              </a:solidFill>
              <a:latin typeface="微软雅黑" pitchFamily="34" charset="-122"/>
              <a:ea typeface="微软雅黑" pitchFamily="34" charset="-122"/>
              <a:cs typeface="Arial" pitchFamily="34" charset="0"/>
            </a:endParaRPr>
          </a:p>
        </p:txBody>
      </p:sp>
      <p:sp>
        <p:nvSpPr>
          <p:cNvPr id="9" name="圆角矩形 8"/>
          <p:cNvSpPr/>
          <p:nvPr/>
        </p:nvSpPr>
        <p:spPr>
          <a:xfrm rot="2700000">
            <a:off x="3512365" y="2077603"/>
            <a:ext cx="574000"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a:solidFill>
                  <a:srgbClr val="FFFFFF"/>
                </a:solidFill>
                <a:latin typeface="微软雅黑" pitchFamily="34" charset="-122"/>
                <a:ea typeface="微软雅黑" pitchFamily="34" charset="-122"/>
                <a:cs typeface="Arial" pitchFamily="34" charset="0"/>
              </a:rPr>
              <a:t>2</a:t>
            </a:r>
            <a:endParaRPr kumimoji="1" lang="zh-CN" altLang="en-US" sz="2400" dirty="0">
              <a:solidFill>
                <a:srgbClr val="FFFFFF"/>
              </a:solidFill>
              <a:latin typeface="微软雅黑" pitchFamily="34" charset="-122"/>
              <a:ea typeface="微软雅黑" pitchFamily="34" charset="-122"/>
              <a:cs typeface="Arial" pitchFamily="34" charset="0"/>
            </a:endParaRPr>
          </a:p>
        </p:txBody>
      </p:sp>
      <p:sp>
        <p:nvSpPr>
          <p:cNvPr id="11" name="矩形 10"/>
          <p:cNvSpPr/>
          <p:nvPr>
            <p:custDataLst>
              <p:tags r:id="rId2"/>
            </p:custDataLst>
          </p:nvPr>
        </p:nvSpPr>
        <p:spPr bwMode="auto">
          <a:xfrm>
            <a:off x="4172192" y="3480180"/>
            <a:ext cx="6436319" cy="91693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endParaRPr kumimoji="1" lang="en-US" altLang="en-US" sz="2100" b="1" dirty="0">
              <a:solidFill>
                <a:srgbClr val="00B0F0"/>
              </a:solidFill>
              <a:latin typeface="微软雅黑" pitchFamily="34" charset="-122"/>
              <a:ea typeface="微软雅黑" pitchFamily="34" charset="-122"/>
              <a:cs typeface="Arial" pitchFamily="34" charset="0"/>
            </a:endParaRPr>
          </a:p>
        </p:txBody>
      </p:sp>
      <p:sp>
        <p:nvSpPr>
          <p:cNvPr id="12" name="矩形 11"/>
          <p:cNvSpPr/>
          <p:nvPr>
            <p:custDataLst>
              <p:tags r:id="rId3"/>
            </p:custDataLst>
          </p:nvPr>
        </p:nvSpPr>
        <p:spPr bwMode="auto">
          <a:xfrm>
            <a:off x="4301077" y="3717158"/>
            <a:ext cx="7352736" cy="68791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endParaRPr kumimoji="1" lang="en-US" altLang="en-US" sz="2100" b="1" dirty="0">
              <a:solidFill>
                <a:srgbClr val="00B0F0"/>
              </a:solidFill>
              <a:latin typeface="微软雅黑" pitchFamily="34" charset="-122"/>
              <a:ea typeface="微软雅黑" pitchFamily="34" charset="-122"/>
              <a:cs typeface="Arial" pitchFamily="34" charset="0"/>
            </a:endParaRPr>
          </a:p>
        </p:txBody>
      </p:sp>
      <p:sp>
        <p:nvSpPr>
          <p:cNvPr id="15" name="圆角矩形 14"/>
          <p:cNvSpPr/>
          <p:nvPr/>
        </p:nvSpPr>
        <p:spPr>
          <a:xfrm rot="2700000">
            <a:off x="3541933" y="2898755"/>
            <a:ext cx="574000"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a:solidFill>
                  <a:srgbClr val="FFFFFF"/>
                </a:solidFill>
                <a:latin typeface="微软雅黑" pitchFamily="34" charset="-122"/>
                <a:ea typeface="微软雅黑" pitchFamily="34" charset="-122"/>
                <a:cs typeface="Arial" pitchFamily="34" charset="0"/>
              </a:rPr>
              <a:t>3</a:t>
            </a:r>
            <a:endParaRPr kumimoji="1" lang="zh-CN" altLang="en-US" sz="2400" dirty="0">
              <a:solidFill>
                <a:srgbClr val="FFFFFF"/>
              </a:solidFill>
              <a:latin typeface="微软雅黑" pitchFamily="34" charset="-122"/>
              <a:ea typeface="微软雅黑" pitchFamily="34" charset="-122"/>
              <a:cs typeface="Arial" pitchFamily="34" charset="0"/>
            </a:endParaRPr>
          </a:p>
        </p:txBody>
      </p:sp>
      <p:sp>
        <p:nvSpPr>
          <p:cNvPr id="16" name="矩形 15"/>
          <p:cNvSpPr/>
          <p:nvPr>
            <p:custDataLst>
              <p:tags r:id="rId4"/>
            </p:custDataLst>
          </p:nvPr>
        </p:nvSpPr>
        <p:spPr bwMode="auto">
          <a:xfrm>
            <a:off x="4352253" y="776024"/>
            <a:ext cx="6702810"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2100" b="1" dirty="0" smtClean="0">
                <a:solidFill>
                  <a:srgbClr val="00B0F0"/>
                </a:solidFill>
                <a:latin typeface="微软雅黑" pitchFamily="34" charset="-122"/>
                <a:ea typeface="微软雅黑" pitchFamily="34" charset="-122"/>
                <a:cs typeface="Arial" pitchFamily="34" charset="0"/>
              </a:rPr>
              <a:t>优秀方案带来什么价值</a:t>
            </a:r>
            <a:endParaRPr kumimoji="1" lang="zh-CN" altLang="en-US" sz="2100" b="1" dirty="0">
              <a:solidFill>
                <a:srgbClr val="00B0F0"/>
              </a:solidFill>
              <a:latin typeface="微软雅黑" pitchFamily="34" charset="-122"/>
              <a:ea typeface="微软雅黑" pitchFamily="34" charset="-122"/>
              <a:cs typeface="Arial" pitchFamily="34" charset="0"/>
            </a:endParaRPr>
          </a:p>
        </p:txBody>
      </p:sp>
      <p:sp>
        <p:nvSpPr>
          <p:cNvPr id="19" name="矩形 18"/>
          <p:cNvSpPr/>
          <p:nvPr>
            <p:custDataLst>
              <p:tags r:id="rId5"/>
            </p:custDataLst>
          </p:nvPr>
        </p:nvSpPr>
        <p:spPr bwMode="auto">
          <a:xfrm>
            <a:off x="4299181" y="2657575"/>
            <a:ext cx="6702810"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2100" b="1" dirty="0" smtClean="0">
                <a:solidFill>
                  <a:srgbClr val="00B0F0"/>
                </a:solidFill>
                <a:latin typeface="微软雅黑" pitchFamily="34" charset="-122"/>
                <a:ea typeface="微软雅黑" pitchFamily="34" charset="-122"/>
                <a:cs typeface="Arial" pitchFamily="34" charset="0"/>
              </a:rPr>
              <a:t>二开方案设计要素</a:t>
            </a:r>
            <a:endParaRPr kumimoji="1" lang="en-US" altLang="en-US" sz="2100" b="1" dirty="0">
              <a:solidFill>
                <a:srgbClr val="00B0F0"/>
              </a:solidFill>
              <a:latin typeface="微软雅黑" pitchFamily="34" charset="-122"/>
              <a:ea typeface="微软雅黑" pitchFamily="34" charset="-122"/>
              <a:cs typeface="Arial" pitchFamily="34" charset="0"/>
            </a:endParaRPr>
          </a:p>
        </p:txBody>
      </p:sp>
      <p:sp>
        <p:nvSpPr>
          <p:cNvPr id="18" name="圆角矩形 17"/>
          <p:cNvSpPr/>
          <p:nvPr/>
        </p:nvSpPr>
        <p:spPr>
          <a:xfrm rot="2700000">
            <a:off x="3630833" y="3787755"/>
            <a:ext cx="574000"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a:solidFill>
                  <a:srgbClr val="FFFFFF"/>
                </a:solidFill>
                <a:latin typeface="微软雅黑" pitchFamily="34" charset="-122"/>
                <a:ea typeface="微软雅黑" pitchFamily="34" charset="-122"/>
                <a:cs typeface="Arial" pitchFamily="34" charset="0"/>
              </a:rPr>
              <a:t>4</a:t>
            </a:r>
            <a:endParaRPr kumimoji="1" lang="zh-CN" altLang="en-US" sz="2400" dirty="0">
              <a:solidFill>
                <a:srgbClr val="FFFFFF"/>
              </a:solidFill>
              <a:latin typeface="微软雅黑" pitchFamily="34" charset="-122"/>
              <a:ea typeface="微软雅黑" pitchFamily="34" charset="-122"/>
              <a:cs typeface="Arial" pitchFamily="34" charset="0"/>
            </a:endParaRPr>
          </a:p>
        </p:txBody>
      </p:sp>
      <p:sp>
        <p:nvSpPr>
          <p:cNvPr id="20" name="矩形 19"/>
          <p:cNvSpPr/>
          <p:nvPr>
            <p:custDataLst>
              <p:tags r:id="rId6"/>
            </p:custDataLst>
          </p:nvPr>
        </p:nvSpPr>
        <p:spPr bwMode="auto">
          <a:xfrm>
            <a:off x="4428453" y="4522524"/>
            <a:ext cx="6702810"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2100" b="1" dirty="0" smtClean="0">
                <a:solidFill>
                  <a:srgbClr val="00B0F0"/>
                </a:solidFill>
                <a:latin typeface="微软雅黑" pitchFamily="34" charset="-122"/>
                <a:ea typeface="微软雅黑" pitchFamily="34" charset="-122"/>
                <a:cs typeface="Arial" pitchFamily="34" charset="0"/>
              </a:rPr>
              <a:t>设计案例</a:t>
            </a:r>
            <a:endParaRPr kumimoji="1" lang="zh-CN" altLang="en-US" sz="2100" b="1" dirty="0">
              <a:solidFill>
                <a:srgbClr val="00B0F0"/>
              </a:solidFill>
              <a:latin typeface="微软雅黑" pitchFamily="34" charset="-122"/>
              <a:ea typeface="微软雅黑" pitchFamily="34" charset="-122"/>
              <a:cs typeface="Arial" pitchFamily="34" charset="0"/>
            </a:endParaRPr>
          </a:p>
        </p:txBody>
      </p:sp>
      <p:sp>
        <p:nvSpPr>
          <p:cNvPr id="21" name="圆角矩形 20"/>
          <p:cNvSpPr/>
          <p:nvPr/>
        </p:nvSpPr>
        <p:spPr>
          <a:xfrm rot="2700000">
            <a:off x="3630833" y="4803755"/>
            <a:ext cx="574000" cy="480484"/>
          </a:xfrm>
          <a:prstGeom prst="roundRect">
            <a:avLst/>
          </a:prstGeom>
          <a:solidFill>
            <a:srgbClr val="00B0F0"/>
          </a:solidFill>
          <a:ln>
            <a:solidFill>
              <a:srgbClr val="00B0F0"/>
            </a:solidFill>
          </a:ln>
          <a:effectLst/>
        </p:spPr>
        <p:style>
          <a:lnRef idx="1">
            <a:schemeClr val="accent1"/>
          </a:lnRef>
          <a:fillRef idx="3">
            <a:schemeClr val="accent1"/>
          </a:fillRef>
          <a:effectRef idx="2">
            <a:schemeClr val="accent1"/>
          </a:effectRef>
          <a:fontRef idx="minor">
            <a:schemeClr val="lt1"/>
          </a:fontRef>
        </p:style>
        <p:txBody>
          <a:bodyPr lIns="121845" tIns="60922" rIns="121845" bIns="60922" anchor="ctr">
            <a:scene3d>
              <a:camera prst="orthographicFront">
                <a:rot lat="0" lon="0" rev="2700000"/>
              </a:camera>
              <a:lightRig rig="threePt" dir="t"/>
            </a:scene3d>
          </a:bodyPr>
          <a:lstStyle/>
          <a:p>
            <a:pPr algn="ctr"/>
            <a:r>
              <a:rPr kumimoji="1" lang="en-US" altLang="zh-CN" sz="2400" dirty="0" smtClean="0">
                <a:solidFill>
                  <a:srgbClr val="FFFFFF"/>
                </a:solidFill>
                <a:latin typeface="微软雅黑" pitchFamily="34" charset="-122"/>
                <a:ea typeface="微软雅黑" pitchFamily="34" charset="-122"/>
                <a:cs typeface="Arial" pitchFamily="34" charset="0"/>
              </a:rPr>
              <a:t>5</a:t>
            </a:r>
            <a:endParaRPr kumimoji="1" lang="zh-CN" altLang="en-US" sz="2400" dirty="0">
              <a:solidFill>
                <a:srgbClr val="FFFFFF"/>
              </a:solidFill>
              <a:latin typeface="微软雅黑" pitchFamily="34" charset="-122"/>
              <a:ea typeface="微软雅黑" pitchFamily="34" charset="-122"/>
              <a:cs typeface="Arial" pitchFamily="34" charset="0"/>
            </a:endParaRPr>
          </a:p>
        </p:txBody>
      </p:sp>
      <p:sp>
        <p:nvSpPr>
          <p:cNvPr id="22" name="矩形 21"/>
          <p:cNvSpPr/>
          <p:nvPr>
            <p:custDataLst>
              <p:tags r:id="rId7"/>
            </p:custDataLst>
          </p:nvPr>
        </p:nvSpPr>
        <p:spPr bwMode="auto">
          <a:xfrm>
            <a:off x="4415753" y="3519224"/>
            <a:ext cx="6702810"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2100" b="1" dirty="0" smtClean="0">
                <a:solidFill>
                  <a:srgbClr val="00B0F0"/>
                </a:solidFill>
                <a:latin typeface="微软雅黑" pitchFamily="34" charset="-122"/>
                <a:ea typeface="微软雅黑" pitchFamily="34" charset="-122"/>
                <a:cs typeface="Arial" pitchFamily="34" charset="0"/>
              </a:rPr>
              <a:t>二开设计方案步骤</a:t>
            </a:r>
            <a:endParaRPr kumimoji="1" lang="zh-CN" altLang="en-US" sz="2100" b="1" dirty="0">
              <a:solidFill>
                <a:srgbClr val="00B0F0"/>
              </a:solidFill>
              <a:latin typeface="微软雅黑" pitchFamily="34" charset="-122"/>
              <a:ea typeface="微软雅黑" pitchFamily="34" charset="-122"/>
              <a:cs typeface="Arial" pitchFamily="34" charset="0"/>
            </a:endParaRPr>
          </a:p>
        </p:txBody>
      </p:sp>
      <p:sp>
        <p:nvSpPr>
          <p:cNvPr id="23" name="矩形 22"/>
          <p:cNvSpPr/>
          <p:nvPr>
            <p:custDataLst>
              <p:tags r:id="rId8"/>
            </p:custDataLst>
          </p:nvPr>
        </p:nvSpPr>
        <p:spPr bwMode="auto">
          <a:xfrm>
            <a:off x="4235682" y="1913058"/>
            <a:ext cx="7810551" cy="74083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en-US" altLang="zh-CN" sz="2100" b="1" dirty="0">
                <a:solidFill>
                  <a:srgbClr val="00B0F0"/>
                </a:solidFill>
                <a:latin typeface="微软雅黑" pitchFamily="34" charset="-122"/>
                <a:ea typeface="微软雅黑" pitchFamily="34" charset="-122"/>
                <a:cs typeface="Arial" pitchFamily="34" charset="0"/>
              </a:rPr>
              <a:t> </a:t>
            </a:r>
            <a:r>
              <a:rPr kumimoji="1" lang="zh-CN" altLang="en-US" sz="2100" b="1" dirty="0" smtClean="0">
                <a:solidFill>
                  <a:srgbClr val="00B0F0"/>
                </a:solidFill>
                <a:latin typeface="微软雅黑" pitchFamily="34" charset="-122"/>
                <a:ea typeface="微软雅黑" pitchFamily="34" charset="-122"/>
                <a:cs typeface="Arial" pitchFamily="34" charset="0"/>
              </a:rPr>
              <a:t>二次开发设计七大原则</a:t>
            </a:r>
            <a:endParaRPr kumimoji="1" lang="zh-CN" altLang="en-US" sz="2100" b="1" dirty="0">
              <a:solidFill>
                <a:srgbClr val="00B0F0"/>
              </a:solidFill>
              <a:latin typeface="微软雅黑" pitchFamily="34" charset="-122"/>
              <a:ea typeface="微软雅黑" pitchFamily="34" charset="-122"/>
              <a:cs typeface="Arial" pitchFamily="34" charset="0"/>
            </a:endParaRPr>
          </a:p>
        </p:txBody>
      </p:sp>
    </p:spTree>
    <p:extLst>
      <p:ext uri="{BB962C8B-B14F-4D97-AF65-F5344CB8AC3E}">
        <p14:creationId xmlns:p14="http://schemas.microsoft.com/office/powerpoint/2010/main" val="28111654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3"/>
          <p:cNvSpPr txBox="1"/>
          <p:nvPr/>
        </p:nvSpPr>
        <p:spPr>
          <a:xfrm>
            <a:off x="566875" y="226188"/>
            <a:ext cx="12848874" cy="714034"/>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总体介绍</a:t>
            </a:r>
            <a:r>
              <a:rPr kumimoji="1" lang="en-US" altLang="zh-CN" sz="3200" b="1" dirty="0" smtClean="0">
                <a:solidFill>
                  <a:srgbClr val="00B0F0"/>
                </a:solidFill>
                <a:latin typeface="微软雅黑" pitchFamily="34" charset="-122"/>
                <a:ea typeface="微软雅黑" pitchFamily="34" charset="-122"/>
                <a:cs typeface="Arial" pitchFamily="34" charset="0"/>
              </a:rPr>
              <a:t>—</a:t>
            </a:r>
            <a:r>
              <a:rPr kumimoji="1" lang="zh-CN" altLang="en-US" sz="3200" b="1" dirty="0" smtClean="0">
                <a:solidFill>
                  <a:srgbClr val="00B0F0"/>
                </a:solidFill>
                <a:latin typeface="微软雅黑" pitchFamily="34" charset="-122"/>
                <a:ea typeface="微软雅黑" pitchFamily="34" charset="-122"/>
                <a:cs typeface="Arial" pitchFamily="34" charset="0"/>
              </a:rPr>
              <a:t>优秀设计方案带来什么价值？</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10" name="文本框 18"/>
          <p:cNvSpPr txBox="1">
            <a:spLocks noChangeArrowheads="1"/>
          </p:cNvSpPr>
          <p:nvPr/>
        </p:nvSpPr>
        <p:spPr bwMode="auto">
          <a:xfrm>
            <a:off x="3750439" y="2476543"/>
            <a:ext cx="1166307" cy="3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FontTx/>
              <a:buNone/>
            </a:pPr>
            <a:endParaRPr lang="zh-CN" altLang="en-US" sz="1600" dirty="0">
              <a:solidFill>
                <a:srgbClr val="FF6E1D"/>
              </a:solidFill>
              <a:latin typeface="微软雅黑" panose="020B0503020204020204" pitchFamily="34" charset="-122"/>
              <a:ea typeface="微软雅黑" panose="020B0503020204020204" pitchFamily="34" charset="-122"/>
            </a:endParaRPr>
          </a:p>
        </p:txBody>
      </p:sp>
      <p:sp>
        <p:nvSpPr>
          <p:cNvPr id="16" name="矩形 15"/>
          <p:cNvSpPr/>
          <p:nvPr/>
        </p:nvSpPr>
        <p:spPr>
          <a:xfrm>
            <a:off x="-38818" y="1236230"/>
            <a:ext cx="184731" cy="461665"/>
          </a:xfrm>
          <a:prstGeom prst="rect">
            <a:avLst/>
          </a:prstGeom>
        </p:spPr>
        <p:txBody>
          <a:bodyPr wrap="none">
            <a:spAutoFit/>
          </a:bodyPr>
          <a:lstStyle/>
          <a:p>
            <a:pPr algn="ctr"/>
            <a:endParaRPr lang="zh-CN" altLang="en-US" sz="2400" dirty="0">
              <a:latin typeface="微软雅黑" panose="020B0503020204020204" pitchFamily="34" charset="-122"/>
              <a:ea typeface="微软雅黑" panose="020B0503020204020204" pitchFamily="34" charset="-122"/>
            </a:endParaRPr>
          </a:p>
        </p:txBody>
      </p:sp>
      <p:sp>
        <p:nvSpPr>
          <p:cNvPr id="31" name="内容占位符 32"/>
          <p:cNvSpPr txBox="1">
            <a:spLocks/>
          </p:cNvSpPr>
          <p:nvPr/>
        </p:nvSpPr>
        <p:spPr>
          <a:xfrm>
            <a:off x="-171787" y="6750743"/>
            <a:ext cx="8856963" cy="255147"/>
          </a:xfrm>
          <a:prstGeom prst="rect">
            <a:avLst/>
          </a:prstGeom>
        </p:spPr>
        <p:txBody>
          <a:bodyPr>
            <a:normAutofit fontScale="55000" lnSpcReduction="20000"/>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altLang="zh-CN" smtClean="0"/>
              <a:t> </a:t>
            </a:r>
            <a:endParaRPr lang="zh-CN" altLang="en-US" dirty="0"/>
          </a:p>
        </p:txBody>
      </p:sp>
      <p:sp>
        <p:nvSpPr>
          <p:cNvPr id="57" name="矩形 56"/>
          <p:cNvSpPr/>
          <p:nvPr/>
        </p:nvSpPr>
        <p:spPr>
          <a:xfrm>
            <a:off x="516075" y="826822"/>
            <a:ext cx="11229262" cy="81881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r>
              <a:rPr lang="zh-CN" altLang="en-US" sz="1400" dirty="0">
                <a:solidFill>
                  <a:schemeClr val="bg1"/>
                </a:solidFill>
                <a:latin typeface="微软雅黑" pitchFamily="34" charset="-122"/>
                <a:ea typeface="微软雅黑" pitchFamily="34" charset="-122"/>
              </a:rPr>
              <a:t>客户化开发是对客户自身管理独特价值的</a:t>
            </a:r>
            <a:r>
              <a:rPr lang="zh-CN" altLang="en-US" sz="1400" dirty="0" smtClean="0">
                <a:solidFill>
                  <a:schemeClr val="bg1"/>
                </a:solidFill>
                <a:latin typeface="微软雅黑" pitchFamily="34" charset="-122"/>
                <a:ea typeface="微软雅黑" pitchFamily="34" charset="-122"/>
              </a:rPr>
              <a:t>贡献</a:t>
            </a:r>
            <a:endParaRPr lang="en-US" altLang="zh-CN" sz="1400" dirty="0" smtClean="0">
              <a:solidFill>
                <a:schemeClr val="bg1"/>
              </a:solidFill>
              <a:latin typeface="微软雅黑" pitchFamily="34" charset="-122"/>
              <a:ea typeface="微软雅黑" pitchFamily="34" charset="-122"/>
            </a:endParaRPr>
          </a:p>
          <a:p>
            <a:r>
              <a:rPr lang="zh-CN" altLang="en-US" sz="1400" dirty="0" smtClean="0">
                <a:solidFill>
                  <a:schemeClr val="bg1"/>
                </a:solidFill>
                <a:latin typeface="微软雅黑" pitchFamily="34" charset="-122"/>
                <a:ea typeface="微软雅黑" pitchFamily="34" charset="-122"/>
              </a:rPr>
              <a:t>优秀的二次开发方案可以带来</a:t>
            </a:r>
            <a:r>
              <a:rPr lang="zh-CN" altLang="en-US" sz="1500" b="1" dirty="0" smtClean="0">
                <a:solidFill>
                  <a:schemeClr val="bg1"/>
                </a:solidFill>
                <a:latin typeface="微软雅黑" pitchFamily="34" charset="-122"/>
                <a:ea typeface="微软雅黑" pitchFamily="34" charset="-122"/>
              </a:rPr>
              <a:t>稳定性、易用性、准确性、性能、扩展性</a:t>
            </a:r>
            <a:r>
              <a:rPr lang="zh-CN" altLang="en-US" sz="1400" dirty="0" smtClean="0">
                <a:solidFill>
                  <a:schemeClr val="bg1"/>
                </a:solidFill>
                <a:latin typeface="微软雅黑" pitchFamily="34" charset="-122"/>
                <a:ea typeface="微软雅黑" pitchFamily="34" charset="-122"/>
              </a:rPr>
              <a:t>的保障</a:t>
            </a:r>
            <a:r>
              <a:rPr lang="zh-CN" altLang="en-US" sz="1600" b="1" dirty="0" smtClean="0">
                <a:solidFill>
                  <a:schemeClr val="bg1"/>
                </a:solidFill>
                <a:latin typeface="微软雅黑" pitchFamily="34" charset="-122"/>
                <a:ea typeface="微软雅黑" pitchFamily="34" charset="-122"/>
              </a:rPr>
              <a:t>，</a:t>
            </a:r>
            <a:r>
              <a:rPr lang="zh-CN" altLang="en-US" sz="1400" dirty="0" smtClean="0">
                <a:solidFill>
                  <a:schemeClr val="bg1"/>
                </a:solidFill>
                <a:latin typeface="微软雅黑" pitchFamily="34" charset="-122"/>
                <a:ea typeface="微软雅黑" pitchFamily="34" charset="-122"/>
              </a:rPr>
              <a:t>其中</a:t>
            </a:r>
            <a:r>
              <a:rPr lang="zh-CN" altLang="en-US" sz="1500" b="1" dirty="0">
                <a:solidFill>
                  <a:schemeClr val="bg1"/>
                </a:solidFill>
                <a:latin typeface="微软雅黑" pitchFamily="34" charset="-122"/>
                <a:ea typeface="微软雅黑" pitchFamily="34" charset="-122"/>
              </a:rPr>
              <a:t>稳定性、易用性、准确性、</a:t>
            </a:r>
            <a:r>
              <a:rPr lang="zh-CN" altLang="en-US" sz="1500" b="1" dirty="0" smtClean="0">
                <a:solidFill>
                  <a:schemeClr val="bg1"/>
                </a:solidFill>
                <a:latin typeface="微软雅黑" pitchFamily="34" charset="-122"/>
                <a:ea typeface="微软雅黑" pitchFamily="34" charset="-122"/>
              </a:rPr>
              <a:t>性能</a:t>
            </a:r>
            <a:r>
              <a:rPr lang="zh-CN" altLang="en-US" sz="1400" dirty="0" smtClean="0">
                <a:solidFill>
                  <a:schemeClr val="bg1"/>
                </a:solidFill>
                <a:latin typeface="微软雅黑" pitchFamily="34" charset="-122"/>
                <a:ea typeface="微软雅黑" pitchFamily="34" charset="-122"/>
              </a:rPr>
              <a:t>为客户最关注的维度，是客户满意度的</a:t>
            </a:r>
            <a:r>
              <a:rPr lang="zh-CN" altLang="en-US" sz="1400" dirty="0">
                <a:solidFill>
                  <a:schemeClr val="bg1"/>
                </a:solidFill>
                <a:latin typeface="微软雅黑" pitchFamily="34" charset="-122"/>
                <a:ea typeface="微软雅黑" pitchFamily="34" charset="-122"/>
              </a:rPr>
              <a:t>决定</a:t>
            </a:r>
            <a:r>
              <a:rPr lang="zh-CN" altLang="en-US" sz="1400" dirty="0" smtClean="0">
                <a:solidFill>
                  <a:schemeClr val="bg1"/>
                </a:solidFill>
                <a:latin typeface="微软雅黑" pitchFamily="34" charset="-122"/>
                <a:ea typeface="微软雅黑" pitchFamily="34" charset="-122"/>
              </a:rPr>
              <a:t>因素</a:t>
            </a:r>
            <a:r>
              <a:rPr lang="en-US" altLang="zh-CN" sz="1400" dirty="0" smtClean="0">
                <a:solidFill>
                  <a:schemeClr val="bg1"/>
                </a:solidFill>
                <a:latin typeface="微软雅黑" pitchFamily="34" charset="-122"/>
                <a:ea typeface="微软雅黑" pitchFamily="34" charset="-122"/>
              </a:rPr>
              <a:t>.</a:t>
            </a:r>
            <a:endParaRPr lang="en-US" altLang="zh-CN" sz="1400" dirty="0">
              <a:solidFill>
                <a:schemeClr val="bg1"/>
              </a:solidFill>
              <a:latin typeface="微软雅黑" pitchFamily="34" charset="-122"/>
              <a:ea typeface="微软雅黑" pitchFamily="34" charset="-122"/>
            </a:endParaRPr>
          </a:p>
        </p:txBody>
      </p:sp>
      <p:sp>
        <p:nvSpPr>
          <p:cNvPr id="59" name="内容占位符 1"/>
          <p:cNvSpPr txBox="1">
            <a:spLocks/>
          </p:cNvSpPr>
          <p:nvPr/>
        </p:nvSpPr>
        <p:spPr>
          <a:xfrm>
            <a:off x="-171787" y="1236230"/>
            <a:ext cx="8730210" cy="4974069"/>
          </a:xfrm>
          <a:prstGeom prst="rect">
            <a:avLst/>
          </a:prstGeom>
        </p:spPr>
        <p:txBody>
          <a:bodyPr vert="horz" lIns="91440" tIns="45720" rIns="91440" bIns="45720" rtlCol="0">
            <a:normAutofit/>
          </a:bodyPr>
          <a:lstStyle>
            <a:lvl1pPr marL="342900" indent="-342900" algn="l" defTabSz="457200" rtl="0" eaLnBrk="1" fontAlgn="base" latinLnBrk="0" hangingPunct="1">
              <a:spcBef>
                <a:spcPct val="20000"/>
              </a:spcBef>
              <a:spcAft>
                <a:spcPct val="0"/>
              </a:spcAft>
              <a:buSzPct val="100000"/>
              <a:buFontTx/>
              <a:buBlip>
                <a:blip r:embed="rId3"/>
              </a:buBlip>
              <a:defRPr kumimoji="1" lang="zh-CN" altLang="en-US" sz="2000" b="0" i="0" kern="1200">
                <a:solidFill>
                  <a:schemeClr val="tx1">
                    <a:lumMod val="85000"/>
                    <a:lumOff val="15000"/>
                  </a:schemeClr>
                </a:solidFill>
                <a:latin typeface="微软雅黑"/>
                <a:ea typeface="微软雅黑"/>
                <a:cs typeface="微软雅黑"/>
              </a:defRPr>
            </a:lvl1pPr>
            <a:lvl2pPr marL="742950" indent="-285750" algn="l" defTabSz="457200" rtl="0" eaLnBrk="1" fontAlgn="base" latinLnBrk="0" hangingPunct="1">
              <a:spcBef>
                <a:spcPct val="20000"/>
              </a:spcBef>
              <a:spcAft>
                <a:spcPct val="0"/>
              </a:spcAft>
              <a:buFont typeface="Arial"/>
              <a:buChar char="–"/>
              <a:defRPr kumimoji="1" lang="zh-CN" altLang="en-US" sz="1800" b="0" i="0" kern="1200">
                <a:solidFill>
                  <a:schemeClr val="tx1">
                    <a:lumMod val="85000"/>
                    <a:lumOff val="15000"/>
                  </a:schemeClr>
                </a:solidFill>
                <a:latin typeface="微软雅黑"/>
                <a:ea typeface="微软雅黑"/>
                <a:cs typeface="微软雅黑"/>
              </a:defRPr>
            </a:lvl2pPr>
            <a:lvl3pPr marL="1143000" indent="-228600" algn="l" defTabSz="457200" rtl="0" eaLnBrk="1" fontAlgn="base" latinLnBrk="0" hangingPunct="1">
              <a:spcBef>
                <a:spcPct val="20000"/>
              </a:spcBef>
              <a:spcAft>
                <a:spcPct val="0"/>
              </a:spcAft>
              <a:buFont typeface="Arial"/>
              <a:buChar char="•"/>
              <a:defRPr kumimoji="1" lang="zh-CN" altLang="en-US" sz="1600" b="0" i="0" kern="1200">
                <a:solidFill>
                  <a:schemeClr val="tx1">
                    <a:lumMod val="85000"/>
                    <a:lumOff val="15000"/>
                  </a:schemeClr>
                </a:solidFill>
                <a:latin typeface="微软雅黑"/>
                <a:ea typeface="微软雅黑"/>
                <a:cs typeface="微软雅黑"/>
              </a:defRPr>
            </a:lvl3pPr>
            <a:lvl4pPr marL="1600200" indent="-228600" algn="l" defTabSz="457200" rtl="0" eaLnBrk="1" fontAlgn="base" latinLnBrk="0" hangingPunct="1">
              <a:spcBef>
                <a:spcPct val="20000"/>
              </a:spcBef>
              <a:spcAft>
                <a:spcPct val="0"/>
              </a:spcAft>
              <a:buFont typeface="Arial"/>
              <a:buChar char="–"/>
              <a:defRPr kumimoji="1" lang="zh-CN" altLang="en-US" sz="1400" b="0" i="0" kern="1200">
                <a:solidFill>
                  <a:schemeClr val="tx1">
                    <a:lumMod val="85000"/>
                    <a:lumOff val="15000"/>
                  </a:schemeClr>
                </a:solidFill>
                <a:latin typeface="微软雅黑"/>
                <a:ea typeface="微软雅黑"/>
                <a:cs typeface="微软雅黑"/>
              </a:defRPr>
            </a:lvl4pPr>
            <a:lvl5pPr marL="2057400" indent="-228600" algn="l" defTabSz="457200" rtl="0" eaLnBrk="1" fontAlgn="base" latinLnBrk="0" hangingPunct="1">
              <a:spcBef>
                <a:spcPct val="20000"/>
              </a:spcBef>
              <a:spcAft>
                <a:spcPct val="0"/>
              </a:spcAft>
              <a:buFont typeface="Arial"/>
              <a:buChar char="»"/>
              <a:defRPr kumimoji="1" lang="zh-CN" altLang="en-US" sz="1400" b="0" i="0" kern="1200">
                <a:solidFill>
                  <a:schemeClr val="tx1">
                    <a:lumMod val="85000"/>
                    <a:lumOff val="15000"/>
                  </a:schemeClr>
                </a:solidFill>
                <a:latin typeface="微软雅黑"/>
                <a:ea typeface="微软雅黑"/>
                <a:cs typeface="微软雅黑"/>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71450" indent="-171450" algn="just">
              <a:lnSpc>
                <a:spcPct val="130000"/>
              </a:lnSpc>
              <a:spcBef>
                <a:spcPct val="0"/>
              </a:spcBef>
              <a:buClr>
                <a:schemeClr val="accent2">
                  <a:lumMod val="40000"/>
                  <a:lumOff val="60000"/>
                </a:schemeClr>
              </a:buClr>
              <a:buFontTx/>
              <a:buNone/>
            </a:pPr>
            <a:r>
              <a:rPr lang="en-US" altLang="zh-CN" sz="1000" smtClean="0">
                <a:solidFill>
                  <a:schemeClr val="tx1"/>
                </a:solidFill>
                <a:latin typeface="微软雅黑" panose="020B0503020204020204" pitchFamily="34" charset="-122"/>
                <a:ea typeface="微软雅黑" panose="020B0503020204020204" pitchFamily="34" charset="-122"/>
                <a:cs typeface="+mn-cs"/>
              </a:rPr>
              <a:t> </a:t>
            </a:r>
            <a:endParaRPr lang="en-US" sz="1000" dirty="0" smtClean="0">
              <a:solidFill>
                <a:schemeClr val="tx1"/>
              </a:solidFill>
              <a:latin typeface="微软雅黑" panose="020B0503020204020204" pitchFamily="34" charset="-122"/>
              <a:ea typeface="微软雅黑" panose="020B0503020204020204" pitchFamily="34" charset="-122"/>
              <a:cs typeface="+mn-cs"/>
            </a:endParaRPr>
          </a:p>
        </p:txBody>
      </p:sp>
      <p:sp>
        <p:nvSpPr>
          <p:cNvPr id="61" name="椭圆 60"/>
          <p:cNvSpPr/>
          <p:nvPr/>
        </p:nvSpPr>
        <p:spPr bwMode="auto">
          <a:xfrm>
            <a:off x="1278149" y="1956762"/>
            <a:ext cx="5551174" cy="3364538"/>
          </a:xfrm>
          <a:prstGeom prst="ellipse">
            <a:avLst/>
          </a:prstGeom>
          <a:noFill/>
          <a:ln w="34925" algn="ctr">
            <a:solidFill>
              <a:schemeClr val="bg1">
                <a:lumMod val="85000"/>
                <a:alpha val="67000"/>
              </a:schemeClr>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63" name="椭圆 62"/>
          <p:cNvSpPr/>
          <p:nvPr/>
        </p:nvSpPr>
        <p:spPr bwMode="auto">
          <a:xfrm>
            <a:off x="727274" y="3221987"/>
            <a:ext cx="1466850" cy="773515"/>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64" name="椭圆 63"/>
          <p:cNvSpPr/>
          <p:nvPr/>
        </p:nvSpPr>
        <p:spPr bwMode="auto">
          <a:xfrm>
            <a:off x="3289299" y="1735995"/>
            <a:ext cx="1477389" cy="693026"/>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a:solidFill>
                <a:schemeClr val="bg1">
                  <a:lumMod val="95000"/>
                </a:schemeClr>
              </a:solidFill>
              <a:latin typeface="Arial" pitchFamily="34" charset="0"/>
              <a:ea typeface="微软雅黑" pitchFamily="34" charset="-122"/>
            </a:endParaRPr>
          </a:p>
        </p:txBody>
      </p:sp>
      <p:sp>
        <p:nvSpPr>
          <p:cNvPr id="65" name="文本框 18"/>
          <p:cNvSpPr txBox="1">
            <a:spLocks noChangeArrowheads="1"/>
          </p:cNvSpPr>
          <p:nvPr/>
        </p:nvSpPr>
        <p:spPr bwMode="auto">
          <a:xfrm>
            <a:off x="3694815" y="1945023"/>
            <a:ext cx="1166307" cy="3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FontTx/>
              <a:buNone/>
            </a:pPr>
            <a:endParaRPr lang="zh-CN" altLang="en-US" sz="1600" dirty="0">
              <a:solidFill>
                <a:srgbClr val="FF6E1D"/>
              </a:solidFill>
              <a:latin typeface="微软雅黑" panose="020B0503020204020204" pitchFamily="34" charset="-122"/>
              <a:ea typeface="微软雅黑" panose="020B0503020204020204" pitchFamily="34" charset="-122"/>
            </a:endParaRPr>
          </a:p>
        </p:txBody>
      </p:sp>
      <p:sp>
        <p:nvSpPr>
          <p:cNvPr id="66" name="矩形 76"/>
          <p:cNvSpPr>
            <a:spLocks noChangeArrowheads="1"/>
          </p:cNvSpPr>
          <p:nvPr/>
        </p:nvSpPr>
        <p:spPr bwMode="auto">
          <a:xfrm>
            <a:off x="3639742" y="1898909"/>
            <a:ext cx="1280468" cy="28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just">
              <a:lnSpc>
                <a:spcPct val="130000"/>
              </a:lnSpc>
              <a:spcBef>
                <a:spcPct val="0"/>
              </a:spcBef>
              <a:buFontTx/>
              <a:buNone/>
            </a:pPr>
            <a:r>
              <a:rPr lang="zh-CN" altLang="en-US" sz="1200" dirty="0" smtClean="0">
                <a:solidFill>
                  <a:schemeClr val="bg1"/>
                </a:solidFill>
                <a:latin typeface="微软雅黑" panose="020B0503020204020204" pitchFamily="34" charset="-122"/>
                <a:ea typeface="微软雅黑" panose="020B0503020204020204" pitchFamily="34" charset="-122"/>
              </a:rPr>
              <a:t>扩展性保障</a:t>
            </a:r>
            <a:endParaRPr lang="en-US" altLang="zh-CN" sz="1200" dirty="0">
              <a:solidFill>
                <a:schemeClr val="bg1"/>
              </a:solidFill>
              <a:latin typeface="微软雅黑" panose="020B0503020204020204" pitchFamily="34" charset="-122"/>
              <a:ea typeface="微软雅黑" panose="020B0503020204020204" pitchFamily="34" charset="-122"/>
            </a:endParaRPr>
          </a:p>
        </p:txBody>
      </p:sp>
      <p:sp>
        <p:nvSpPr>
          <p:cNvPr id="67" name="矩形 76"/>
          <p:cNvSpPr>
            <a:spLocks noChangeArrowheads="1"/>
          </p:cNvSpPr>
          <p:nvPr/>
        </p:nvSpPr>
        <p:spPr bwMode="auto">
          <a:xfrm>
            <a:off x="926790" y="3437539"/>
            <a:ext cx="1267334" cy="349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just">
              <a:lnSpc>
                <a:spcPct val="130000"/>
              </a:lnSpc>
              <a:spcBef>
                <a:spcPct val="0"/>
              </a:spcBef>
              <a:buFontTx/>
              <a:buNone/>
            </a:pPr>
            <a:r>
              <a:rPr lang="zh-CN" altLang="en-US" sz="1400" dirty="0" smtClean="0">
                <a:solidFill>
                  <a:schemeClr val="bg1"/>
                </a:solidFill>
                <a:latin typeface="微软雅黑" panose="020B0503020204020204" pitchFamily="34" charset="-122"/>
                <a:ea typeface="微软雅黑" panose="020B0503020204020204" pitchFamily="34" charset="-122"/>
              </a:rPr>
              <a:t>准确性保障</a:t>
            </a:r>
            <a:endParaRPr lang="en-US" altLang="zh-CN" sz="14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8818" y="1236230"/>
            <a:ext cx="184731" cy="461665"/>
          </a:xfrm>
          <a:prstGeom prst="rect">
            <a:avLst/>
          </a:prstGeom>
        </p:spPr>
        <p:txBody>
          <a:bodyPr wrap="none">
            <a:spAutoFit/>
          </a:bodyPr>
          <a:lstStyle/>
          <a:p>
            <a:pPr algn="ctr"/>
            <a:endParaRPr lang="zh-CN" altLang="en-US" sz="2400" dirty="0">
              <a:latin typeface="微软雅黑" panose="020B0503020204020204" pitchFamily="34" charset="-122"/>
              <a:ea typeface="微软雅黑" panose="020B0503020204020204" pitchFamily="34" charset="-122"/>
            </a:endParaRPr>
          </a:p>
        </p:txBody>
      </p:sp>
      <p:grpSp>
        <p:nvGrpSpPr>
          <p:cNvPr id="70" name="组合 69"/>
          <p:cNvGrpSpPr/>
          <p:nvPr/>
        </p:nvGrpSpPr>
        <p:grpSpPr>
          <a:xfrm>
            <a:off x="3132357" y="3086100"/>
            <a:ext cx="2059694" cy="1099513"/>
            <a:chOff x="1453380" y="1478513"/>
            <a:chExt cx="998432" cy="563266"/>
          </a:xfrm>
        </p:grpSpPr>
        <p:sp>
          <p:nvSpPr>
            <p:cNvPr id="71" name="椭圆 70"/>
            <p:cNvSpPr/>
            <p:nvPr/>
          </p:nvSpPr>
          <p:spPr>
            <a:xfrm>
              <a:off x="1453380" y="1478513"/>
              <a:ext cx="998432" cy="545807"/>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2" name="椭圆 4"/>
            <p:cNvSpPr/>
            <p:nvPr/>
          </p:nvSpPr>
          <p:spPr>
            <a:xfrm>
              <a:off x="1506149" y="1486585"/>
              <a:ext cx="878149" cy="55519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1590" tIns="21590" rIns="21590" bIns="21590" numCol="1" spcCol="1270" anchor="ctr" anchorCtr="0">
              <a:noAutofit/>
            </a:bodyPr>
            <a:lstStyle/>
            <a:p>
              <a:pPr lvl="0" algn="ctr" defTabSz="1511300">
                <a:lnSpc>
                  <a:spcPct val="90000"/>
                </a:lnSpc>
                <a:spcBef>
                  <a:spcPct val="0"/>
                </a:spcBef>
                <a:spcAft>
                  <a:spcPct val="35000"/>
                </a:spcAft>
              </a:pPr>
              <a:r>
                <a:rPr lang="zh-CN" altLang="en-US" sz="1200" kern="1200" dirty="0" smtClean="0">
                  <a:latin typeface="微软雅黑" pitchFamily="34" charset="-122"/>
                  <a:ea typeface="微软雅黑" pitchFamily="34" charset="-122"/>
                </a:rPr>
                <a:t>优秀二次开发方案</a:t>
              </a:r>
              <a:endParaRPr lang="en-US" altLang="zh-CN" sz="1200" kern="1200" dirty="0" smtClean="0">
                <a:latin typeface="微软雅黑" pitchFamily="34" charset="-122"/>
                <a:ea typeface="微软雅黑" pitchFamily="34" charset="-122"/>
              </a:endParaRPr>
            </a:p>
            <a:p>
              <a:pPr lvl="0" algn="ctr" defTabSz="1511300">
                <a:lnSpc>
                  <a:spcPct val="90000"/>
                </a:lnSpc>
                <a:spcBef>
                  <a:spcPct val="0"/>
                </a:spcBef>
                <a:spcAft>
                  <a:spcPct val="35000"/>
                </a:spcAft>
              </a:pPr>
              <a:r>
                <a:rPr lang="zh-CN" altLang="en-US" sz="1200" dirty="0" smtClean="0">
                  <a:latin typeface="微软雅黑" pitchFamily="34" charset="-122"/>
                  <a:ea typeface="微软雅黑" pitchFamily="34" charset="-122"/>
                </a:rPr>
                <a:t>价值点</a:t>
              </a:r>
              <a:endParaRPr lang="zh-CN" altLang="en-US" sz="1200" kern="1200" dirty="0">
                <a:latin typeface="微软雅黑" pitchFamily="34" charset="-122"/>
                <a:ea typeface="微软雅黑" pitchFamily="34" charset="-122"/>
              </a:endParaRPr>
            </a:p>
          </p:txBody>
        </p:sp>
      </p:grpSp>
      <p:sp>
        <p:nvSpPr>
          <p:cNvPr id="74" name="椭圆 73"/>
          <p:cNvSpPr/>
          <p:nvPr/>
        </p:nvSpPr>
        <p:spPr bwMode="auto">
          <a:xfrm>
            <a:off x="5192051" y="4596646"/>
            <a:ext cx="1284949" cy="724653"/>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76" name="椭圆 75"/>
          <p:cNvSpPr/>
          <p:nvPr/>
        </p:nvSpPr>
        <p:spPr bwMode="auto">
          <a:xfrm>
            <a:off x="6156848" y="3245925"/>
            <a:ext cx="1171052" cy="552564"/>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a:solidFill>
                <a:schemeClr val="bg1">
                  <a:lumMod val="95000"/>
                </a:schemeClr>
              </a:solidFill>
              <a:latin typeface="Arial" pitchFamily="34" charset="0"/>
              <a:ea typeface="微软雅黑" pitchFamily="34" charset="-122"/>
            </a:endParaRPr>
          </a:p>
        </p:txBody>
      </p:sp>
      <p:sp>
        <p:nvSpPr>
          <p:cNvPr id="77" name="矩形 76"/>
          <p:cNvSpPr>
            <a:spLocks noChangeArrowheads="1"/>
          </p:cNvSpPr>
          <p:nvPr/>
        </p:nvSpPr>
        <p:spPr bwMode="auto">
          <a:xfrm>
            <a:off x="6252589" y="3358287"/>
            <a:ext cx="1280468" cy="322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just">
              <a:lnSpc>
                <a:spcPct val="130000"/>
              </a:lnSpc>
              <a:spcBef>
                <a:spcPct val="0"/>
              </a:spcBef>
              <a:buFontTx/>
              <a:buNone/>
            </a:pPr>
            <a:r>
              <a:rPr lang="zh-CN" altLang="en-US" sz="1400" dirty="0" smtClean="0">
                <a:solidFill>
                  <a:schemeClr val="bg1"/>
                </a:solidFill>
                <a:latin typeface="微软雅黑" panose="020B0503020204020204" pitchFamily="34" charset="-122"/>
                <a:ea typeface="微软雅黑" panose="020B0503020204020204" pitchFamily="34" charset="-122"/>
              </a:rPr>
              <a:t>稳定性保障</a:t>
            </a:r>
            <a:endParaRPr lang="en-US" altLang="zh-CN" sz="1400" dirty="0">
              <a:solidFill>
                <a:schemeClr val="bg1"/>
              </a:solidFill>
              <a:latin typeface="微软雅黑" panose="020B0503020204020204" pitchFamily="34" charset="-122"/>
              <a:ea typeface="微软雅黑" panose="020B0503020204020204" pitchFamily="34" charset="-122"/>
            </a:endParaRPr>
          </a:p>
        </p:txBody>
      </p:sp>
      <p:sp>
        <p:nvSpPr>
          <p:cNvPr id="80" name="内容占位符 32"/>
          <p:cNvSpPr txBox="1">
            <a:spLocks/>
          </p:cNvSpPr>
          <p:nvPr/>
        </p:nvSpPr>
        <p:spPr>
          <a:xfrm>
            <a:off x="-171787" y="6750743"/>
            <a:ext cx="8856963" cy="255147"/>
          </a:xfrm>
          <a:prstGeom prst="rect">
            <a:avLst/>
          </a:prstGeom>
        </p:spPr>
        <p:txBody>
          <a:bodyPr>
            <a:normAutofit fontScale="55000" lnSpcReduction="20000"/>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altLang="zh-CN" smtClean="0"/>
              <a:t> </a:t>
            </a:r>
            <a:endParaRPr lang="zh-CN" altLang="en-US" dirty="0"/>
          </a:p>
        </p:txBody>
      </p:sp>
      <p:sp>
        <p:nvSpPr>
          <p:cNvPr id="85" name="矩形 76"/>
          <p:cNvSpPr>
            <a:spLocks noChangeArrowheads="1"/>
          </p:cNvSpPr>
          <p:nvPr/>
        </p:nvSpPr>
        <p:spPr bwMode="auto">
          <a:xfrm>
            <a:off x="5388989" y="4806087"/>
            <a:ext cx="1280468" cy="322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just">
              <a:lnSpc>
                <a:spcPct val="130000"/>
              </a:lnSpc>
              <a:spcBef>
                <a:spcPct val="0"/>
              </a:spcBef>
              <a:buFontTx/>
              <a:buNone/>
            </a:pPr>
            <a:r>
              <a:rPr lang="zh-CN" altLang="en-US" sz="1400" dirty="0" smtClean="0">
                <a:solidFill>
                  <a:schemeClr val="bg1"/>
                </a:solidFill>
                <a:latin typeface="微软雅黑" panose="020B0503020204020204" pitchFamily="34" charset="-122"/>
                <a:ea typeface="微软雅黑" panose="020B0503020204020204" pitchFamily="34" charset="-122"/>
              </a:rPr>
              <a:t>性能保障</a:t>
            </a:r>
            <a:endParaRPr lang="en-US" altLang="zh-CN" sz="1400" dirty="0">
              <a:solidFill>
                <a:schemeClr val="bg1"/>
              </a:solidFill>
              <a:latin typeface="微软雅黑" panose="020B0503020204020204" pitchFamily="34" charset="-122"/>
              <a:ea typeface="微软雅黑" panose="020B0503020204020204" pitchFamily="34" charset="-122"/>
            </a:endParaRPr>
          </a:p>
        </p:txBody>
      </p:sp>
      <p:sp>
        <p:nvSpPr>
          <p:cNvPr id="116" name="椭圆 115"/>
          <p:cNvSpPr/>
          <p:nvPr/>
        </p:nvSpPr>
        <p:spPr bwMode="auto">
          <a:xfrm>
            <a:off x="1913150" y="4481612"/>
            <a:ext cx="1483060" cy="750787"/>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a:solidFill>
                <a:schemeClr val="bg1">
                  <a:lumMod val="95000"/>
                </a:schemeClr>
              </a:solidFill>
              <a:latin typeface="Arial" pitchFamily="34" charset="0"/>
              <a:ea typeface="微软雅黑" pitchFamily="34" charset="-122"/>
            </a:endParaRPr>
          </a:p>
        </p:txBody>
      </p:sp>
      <p:cxnSp>
        <p:nvCxnSpPr>
          <p:cNvPr id="8" name="直接连接符 7"/>
          <p:cNvCxnSpPr>
            <a:stCxn id="71" idx="6"/>
            <a:endCxn id="76" idx="2"/>
          </p:cNvCxnSpPr>
          <p:nvPr/>
        </p:nvCxnSpPr>
        <p:spPr>
          <a:xfrm flipV="1">
            <a:off x="5192051" y="3522207"/>
            <a:ext cx="964797" cy="96609"/>
          </a:xfrm>
          <a:prstGeom prst="line">
            <a:avLst/>
          </a:prstGeom>
          <a:ln w="38100">
            <a:solidFill>
              <a:schemeClr val="accent1">
                <a:lumMod val="60000"/>
                <a:lumOff val="40000"/>
              </a:schemeClr>
            </a:solidFill>
          </a:ln>
        </p:spPr>
        <p:style>
          <a:lnRef idx="3">
            <a:schemeClr val="accent3"/>
          </a:lnRef>
          <a:fillRef idx="0">
            <a:schemeClr val="accent3"/>
          </a:fillRef>
          <a:effectRef idx="2">
            <a:schemeClr val="accent3"/>
          </a:effectRef>
          <a:fontRef idx="minor">
            <a:schemeClr val="tx1"/>
          </a:fontRef>
        </p:style>
      </p:cxnSp>
      <p:cxnSp>
        <p:nvCxnSpPr>
          <p:cNvPr id="117" name="直接连接符 116"/>
          <p:cNvCxnSpPr>
            <a:endCxn id="63" idx="6"/>
          </p:cNvCxnSpPr>
          <p:nvPr/>
        </p:nvCxnSpPr>
        <p:spPr>
          <a:xfrm flipH="1" flipV="1">
            <a:off x="2194124" y="3608745"/>
            <a:ext cx="950932" cy="48732"/>
          </a:xfrm>
          <a:prstGeom prst="line">
            <a:avLst/>
          </a:prstGeom>
          <a:ln w="38100">
            <a:solidFill>
              <a:schemeClr val="accent1">
                <a:lumMod val="60000"/>
                <a:lumOff val="40000"/>
              </a:schemeClr>
            </a:solidFill>
          </a:ln>
        </p:spPr>
        <p:style>
          <a:lnRef idx="3">
            <a:schemeClr val="accent3"/>
          </a:lnRef>
          <a:fillRef idx="0">
            <a:schemeClr val="accent3"/>
          </a:fillRef>
          <a:effectRef idx="2">
            <a:schemeClr val="accent3"/>
          </a:effectRef>
          <a:fontRef idx="minor">
            <a:schemeClr val="tx1"/>
          </a:fontRef>
        </p:style>
      </p:cxnSp>
      <p:cxnSp>
        <p:nvCxnSpPr>
          <p:cNvPr id="118" name="直接连接符 117"/>
          <p:cNvCxnSpPr>
            <a:endCxn id="64" idx="4"/>
          </p:cNvCxnSpPr>
          <p:nvPr/>
        </p:nvCxnSpPr>
        <p:spPr>
          <a:xfrm flipV="1">
            <a:off x="4027993" y="2429021"/>
            <a:ext cx="1" cy="672836"/>
          </a:xfrm>
          <a:prstGeom prst="line">
            <a:avLst/>
          </a:prstGeom>
          <a:ln w="38100">
            <a:solidFill>
              <a:schemeClr val="accent1">
                <a:lumMod val="60000"/>
                <a:lumOff val="40000"/>
              </a:schemeClr>
            </a:solidFill>
          </a:ln>
        </p:spPr>
        <p:style>
          <a:lnRef idx="3">
            <a:schemeClr val="accent3"/>
          </a:lnRef>
          <a:fillRef idx="0">
            <a:schemeClr val="accent3"/>
          </a:fillRef>
          <a:effectRef idx="2">
            <a:schemeClr val="accent3"/>
          </a:effectRef>
          <a:fontRef idx="minor">
            <a:schemeClr val="tx1"/>
          </a:fontRef>
        </p:style>
      </p:cxnSp>
      <p:sp>
        <p:nvSpPr>
          <p:cNvPr id="119" name="矩形 76"/>
          <p:cNvSpPr>
            <a:spLocks noChangeArrowheads="1"/>
          </p:cNvSpPr>
          <p:nvPr/>
        </p:nvSpPr>
        <p:spPr bwMode="auto">
          <a:xfrm>
            <a:off x="2204642" y="4705609"/>
            <a:ext cx="1280468" cy="309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just">
              <a:lnSpc>
                <a:spcPct val="130000"/>
              </a:lnSpc>
              <a:spcBef>
                <a:spcPct val="0"/>
              </a:spcBef>
              <a:buFontTx/>
              <a:buNone/>
            </a:pPr>
            <a:r>
              <a:rPr lang="zh-CN" altLang="en-US" sz="1200" dirty="0">
                <a:solidFill>
                  <a:schemeClr val="bg1"/>
                </a:solidFill>
                <a:latin typeface="微软雅黑" panose="020B0503020204020204" pitchFamily="34" charset="-122"/>
                <a:ea typeface="微软雅黑" panose="020B0503020204020204" pitchFamily="34" charset="-122"/>
              </a:rPr>
              <a:t>易用</a:t>
            </a:r>
            <a:r>
              <a:rPr lang="zh-CN" altLang="en-US" sz="1200" dirty="0" smtClean="0">
                <a:solidFill>
                  <a:schemeClr val="bg1"/>
                </a:solidFill>
                <a:latin typeface="微软雅黑" panose="020B0503020204020204" pitchFamily="34" charset="-122"/>
                <a:ea typeface="微软雅黑" panose="020B0503020204020204" pitchFamily="34" charset="-122"/>
              </a:rPr>
              <a:t>性保障</a:t>
            </a:r>
            <a:endParaRPr lang="en-US" altLang="zh-CN" sz="1200" dirty="0">
              <a:solidFill>
                <a:schemeClr val="bg1"/>
              </a:solidFill>
              <a:latin typeface="微软雅黑" panose="020B0503020204020204" pitchFamily="34" charset="-122"/>
              <a:ea typeface="微软雅黑" panose="020B0503020204020204" pitchFamily="34" charset="-122"/>
            </a:endParaRPr>
          </a:p>
        </p:txBody>
      </p:sp>
      <p:cxnSp>
        <p:nvCxnSpPr>
          <p:cNvPr id="127" name="直接连接符 126"/>
          <p:cNvCxnSpPr/>
          <p:nvPr/>
        </p:nvCxnSpPr>
        <p:spPr>
          <a:xfrm flipH="1">
            <a:off x="3201250" y="4138832"/>
            <a:ext cx="628560" cy="440030"/>
          </a:xfrm>
          <a:prstGeom prst="line">
            <a:avLst/>
          </a:prstGeom>
          <a:ln w="38100">
            <a:solidFill>
              <a:schemeClr val="accent1">
                <a:lumMod val="60000"/>
                <a:lumOff val="40000"/>
              </a:schemeClr>
            </a:solidFill>
          </a:ln>
        </p:spPr>
        <p:style>
          <a:lnRef idx="3">
            <a:schemeClr val="accent3"/>
          </a:lnRef>
          <a:fillRef idx="0">
            <a:schemeClr val="accent3"/>
          </a:fillRef>
          <a:effectRef idx="2">
            <a:schemeClr val="accent3"/>
          </a:effectRef>
          <a:fontRef idx="minor">
            <a:schemeClr val="tx1"/>
          </a:fontRef>
        </p:style>
      </p:cxnSp>
      <p:cxnSp>
        <p:nvCxnSpPr>
          <p:cNvPr id="131" name="直接连接符 130"/>
          <p:cNvCxnSpPr>
            <a:stCxn id="71" idx="5"/>
          </p:cNvCxnSpPr>
          <p:nvPr/>
        </p:nvCxnSpPr>
        <p:spPr>
          <a:xfrm>
            <a:off x="4890416" y="3995503"/>
            <a:ext cx="621384" cy="626543"/>
          </a:xfrm>
          <a:prstGeom prst="line">
            <a:avLst/>
          </a:prstGeom>
          <a:ln w="38100">
            <a:solidFill>
              <a:schemeClr val="accent1">
                <a:lumMod val="60000"/>
                <a:lumOff val="40000"/>
              </a:schemeClr>
            </a:solidFill>
          </a:ln>
        </p:spPr>
        <p:style>
          <a:lnRef idx="3">
            <a:schemeClr val="accent3"/>
          </a:lnRef>
          <a:fillRef idx="0">
            <a:schemeClr val="accent3"/>
          </a:fillRef>
          <a:effectRef idx="2">
            <a:schemeClr val="accent3"/>
          </a:effectRef>
          <a:fontRef idx="minor">
            <a:schemeClr val="tx1"/>
          </a:fontRef>
        </p:style>
      </p:cxnSp>
      <p:sp>
        <p:nvSpPr>
          <p:cNvPr id="159" name="矩形 158"/>
          <p:cNvSpPr/>
          <p:nvPr/>
        </p:nvSpPr>
        <p:spPr>
          <a:xfrm>
            <a:off x="7465488" y="2783223"/>
            <a:ext cx="4040711" cy="2785378"/>
          </a:xfrm>
          <a:prstGeom prst="rect">
            <a:avLst/>
          </a:prstGeom>
        </p:spPr>
        <p:txBody>
          <a:bodyPr wrap="square">
            <a:spAutoFit/>
          </a:bodyPr>
          <a:lstStyle/>
          <a:p>
            <a:pPr marL="227046" indent="-227046">
              <a:lnSpc>
                <a:spcPct val="90000"/>
              </a:lnSpc>
              <a:spcBef>
                <a:spcPct val="50000"/>
              </a:spcBef>
              <a:spcAft>
                <a:spcPts val="0"/>
              </a:spcAft>
              <a:buClr>
                <a:srgbClr val="FF0000"/>
              </a:buClr>
              <a:buFont typeface="Arial"/>
              <a:buChar char="•"/>
            </a:pPr>
            <a:r>
              <a:rPr lang="zh-CN" altLang="en-US" sz="1400" b="1" dirty="0" smtClean="0">
                <a:solidFill>
                  <a:schemeClr val="bg1"/>
                </a:solidFill>
                <a:latin typeface="微软雅黑" pitchFamily="34" charset="-122"/>
                <a:ea typeface="微软雅黑" pitchFamily="34" charset="-122"/>
                <a:cs typeface="Arial"/>
                <a:sym typeface="Arial"/>
              </a:rPr>
              <a:t>能很好符合客户的价值主张、客户需求点</a:t>
            </a:r>
            <a:endParaRPr lang="en-US" altLang="zh-CN" sz="1400" b="1" dirty="0" smtClean="0">
              <a:solidFill>
                <a:schemeClr val="bg1"/>
              </a:solidFill>
              <a:latin typeface="微软雅黑" pitchFamily="34" charset="-122"/>
              <a:ea typeface="微软雅黑" pitchFamily="34" charset="-122"/>
              <a:cs typeface="Arial"/>
              <a:sym typeface="Arial"/>
            </a:endParaRPr>
          </a:p>
          <a:p>
            <a:pPr marL="227046" indent="-227046">
              <a:lnSpc>
                <a:spcPct val="90000"/>
              </a:lnSpc>
              <a:spcBef>
                <a:spcPct val="50000"/>
              </a:spcBef>
              <a:buClr>
                <a:srgbClr val="FF0000"/>
              </a:buClr>
              <a:buFont typeface="Arial"/>
              <a:buChar char="•"/>
            </a:pPr>
            <a:r>
              <a:rPr lang="zh-CN" altLang="en-US" sz="1400" b="1" dirty="0" smtClean="0">
                <a:solidFill>
                  <a:schemeClr val="bg1"/>
                </a:solidFill>
                <a:latin typeface="微软雅黑" pitchFamily="34" charset="-122"/>
                <a:ea typeface="微软雅黑" pitchFamily="34" charset="-122"/>
                <a:cs typeface="Arial"/>
                <a:sym typeface="Arial"/>
              </a:rPr>
              <a:t>核心需求实现可以给客户带来高价值</a:t>
            </a:r>
            <a:endParaRPr lang="en-US" altLang="zh-CN" sz="1400" b="1" dirty="0" smtClean="0">
              <a:solidFill>
                <a:schemeClr val="bg1"/>
              </a:solidFill>
              <a:latin typeface="微软雅黑" pitchFamily="34" charset="-122"/>
              <a:ea typeface="微软雅黑" pitchFamily="34" charset="-122"/>
              <a:cs typeface="Arial"/>
              <a:sym typeface="Arial"/>
            </a:endParaRPr>
          </a:p>
          <a:p>
            <a:pPr marL="227046" indent="-227046">
              <a:lnSpc>
                <a:spcPct val="90000"/>
              </a:lnSpc>
              <a:spcBef>
                <a:spcPct val="50000"/>
              </a:spcBef>
              <a:buClr>
                <a:srgbClr val="FF0000"/>
              </a:buClr>
              <a:buFont typeface="Arial"/>
              <a:buChar char="•"/>
            </a:pPr>
            <a:r>
              <a:rPr lang="zh-CN" altLang="en-US" sz="1400" b="1" dirty="0" smtClean="0">
                <a:solidFill>
                  <a:schemeClr val="bg1"/>
                </a:solidFill>
                <a:latin typeface="微软雅黑" pitchFamily="34" charset="-122"/>
                <a:ea typeface="微软雅黑" pitchFamily="34" charset="-122"/>
                <a:cs typeface="Arial"/>
                <a:sym typeface="Arial"/>
              </a:rPr>
              <a:t>用户体验好，可以增加客户的粘性</a:t>
            </a:r>
            <a:endParaRPr lang="en-US" altLang="zh-CN" sz="1400" b="1" dirty="0" smtClean="0">
              <a:solidFill>
                <a:schemeClr val="bg1"/>
              </a:solidFill>
              <a:latin typeface="微软雅黑" pitchFamily="34" charset="-122"/>
              <a:ea typeface="微软雅黑" pitchFamily="34" charset="-122"/>
              <a:cs typeface="Arial"/>
              <a:sym typeface="Arial"/>
            </a:endParaRPr>
          </a:p>
          <a:p>
            <a:pPr marL="227046" indent="-227046">
              <a:lnSpc>
                <a:spcPct val="90000"/>
              </a:lnSpc>
              <a:spcBef>
                <a:spcPct val="50000"/>
              </a:spcBef>
              <a:buClr>
                <a:srgbClr val="FF0000"/>
              </a:buClr>
              <a:buFont typeface="Arial"/>
              <a:buChar char="•"/>
            </a:pPr>
            <a:r>
              <a:rPr lang="zh-CN" altLang="en-US" sz="1400" b="1" dirty="0" smtClean="0">
                <a:solidFill>
                  <a:schemeClr val="bg1"/>
                </a:solidFill>
                <a:latin typeface="微软雅黑" pitchFamily="34" charset="-122"/>
                <a:ea typeface="微软雅黑" pitchFamily="34" charset="-122"/>
                <a:cs typeface="Arial"/>
                <a:sym typeface="Arial"/>
              </a:rPr>
              <a:t>增加客户对专业度的认可，对团队成员的信任</a:t>
            </a:r>
            <a:endParaRPr lang="en-US" altLang="zh-CN" sz="1400" b="1" dirty="0" smtClean="0">
              <a:solidFill>
                <a:schemeClr val="bg1"/>
              </a:solidFill>
              <a:latin typeface="微软雅黑" pitchFamily="34" charset="-122"/>
              <a:ea typeface="微软雅黑" pitchFamily="34" charset="-122"/>
              <a:cs typeface="Arial"/>
              <a:sym typeface="Arial"/>
            </a:endParaRPr>
          </a:p>
          <a:p>
            <a:pPr marL="227046" indent="-227046">
              <a:lnSpc>
                <a:spcPct val="90000"/>
              </a:lnSpc>
              <a:spcBef>
                <a:spcPct val="50000"/>
              </a:spcBef>
              <a:buClr>
                <a:srgbClr val="FF0000"/>
              </a:buClr>
              <a:buFont typeface="Arial"/>
              <a:buChar char="•"/>
            </a:pPr>
            <a:r>
              <a:rPr lang="zh-CN" altLang="en-US" sz="1400" b="1" dirty="0" smtClean="0">
                <a:solidFill>
                  <a:schemeClr val="bg1"/>
                </a:solidFill>
                <a:latin typeface="微软雅黑" pitchFamily="34" charset="-122"/>
                <a:ea typeface="微软雅黑" pitchFamily="34" charset="-122"/>
                <a:cs typeface="Arial"/>
                <a:sym typeface="Arial"/>
              </a:rPr>
              <a:t>稳定性不仅增加对二开部分的信任，也增加对产品的信任</a:t>
            </a:r>
            <a:endParaRPr lang="en-US" altLang="zh-CN" sz="1400" b="1" dirty="0" smtClean="0">
              <a:solidFill>
                <a:schemeClr val="bg1"/>
              </a:solidFill>
              <a:latin typeface="微软雅黑" pitchFamily="34" charset="-122"/>
              <a:ea typeface="微软雅黑" pitchFamily="34" charset="-122"/>
              <a:cs typeface="Arial"/>
              <a:sym typeface="Arial"/>
            </a:endParaRPr>
          </a:p>
          <a:p>
            <a:pPr marL="227046" indent="-227046">
              <a:lnSpc>
                <a:spcPct val="90000"/>
              </a:lnSpc>
              <a:spcBef>
                <a:spcPct val="50000"/>
              </a:spcBef>
              <a:buClr>
                <a:srgbClr val="FF0000"/>
              </a:buClr>
              <a:buFont typeface="Arial"/>
              <a:buChar char="•"/>
            </a:pPr>
            <a:r>
              <a:rPr lang="zh-CN" altLang="en-US" sz="1400" b="1" dirty="0" smtClean="0">
                <a:solidFill>
                  <a:schemeClr val="bg1"/>
                </a:solidFill>
                <a:latin typeface="微软雅黑" pitchFamily="34" charset="-122"/>
                <a:ea typeface="微软雅黑" pitchFamily="34" charset="-122"/>
                <a:cs typeface="Arial"/>
                <a:sym typeface="Arial"/>
              </a:rPr>
              <a:t>减少重复修改和返工时间</a:t>
            </a:r>
            <a:r>
              <a:rPr lang="zh-CN" altLang="en-US" sz="1400" b="1" dirty="0">
                <a:solidFill>
                  <a:schemeClr val="bg1"/>
                </a:solidFill>
                <a:latin typeface="微软雅黑" pitchFamily="34" charset="-122"/>
                <a:ea typeface="微软雅黑" pitchFamily="34" charset="-122"/>
                <a:cs typeface="Arial"/>
                <a:sym typeface="Arial"/>
              </a:rPr>
              <a:t>、</a:t>
            </a:r>
            <a:r>
              <a:rPr lang="zh-CN" altLang="en-US" sz="1400" b="1" dirty="0" smtClean="0">
                <a:solidFill>
                  <a:schemeClr val="bg1"/>
                </a:solidFill>
                <a:latin typeface="微软雅黑" pitchFamily="34" charset="-122"/>
                <a:ea typeface="微软雅黑" pitchFamily="34" charset="-122"/>
                <a:cs typeface="Arial"/>
                <a:sym typeface="Arial"/>
              </a:rPr>
              <a:t>缩短开发周期、节省成本</a:t>
            </a:r>
            <a:endParaRPr lang="en-US" altLang="zh-CN" sz="1400" b="1" dirty="0" smtClean="0">
              <a:solidFill>
                <a:schemeClr val="bg1"/>
              </a:solidFill>
              <a:latin typeface="微软雅黑" pitchFamily="34" charset="-122"/>
              <a:ea typeface="微软雅黑" pitchFamily="34" charset="-122"/>
              <a:cs typeface="Arial"/>
              <a:sym typeface="Arial"/>
            </a:endParaRPr>
          </a:p>
          <a:p>
            <a:pPr marL="227046" indent="-227046">
              <a:lnSpc>
                <a:spcPct val="90000"/>
              </a:lnSpc>
              <a:spcBef>
                <a:spcPct val="50000"/>
              </a:spcBef>
              <a:buClr>
                <a:srgbClr val="FF0000"/>
              </a:buClr>
              <a:buFont typeface="Arial"/>
              <a:buChar char="•"/>
            </a:pPr>
            <a:r>
              <a:rPr lang="zh-CN" altLang="en-US" sz="1400" b="1" dirty="0" smtClean="0">
                <a:solidFill>
                  <a:schemeClr val="bg1"/>
                </a:solidFill>
                <a:latin typeface="微软雅黑" pitchFamily="34" charset="-122"/>
                <a:ea typeface="微软雅黑" pitchFamily="34" charset="-122"/>
                <a:cs typeface="Arial"/>
                <a:sym typeface="Arial"/>
              </a:rPr>
              <a:t>客户满意度高</a:t>
            </a:r>
            <a:endParaRPr lang="en-US" altLang="zh-CN" sz="1400" b="1" dirty="0" smtClean="0">
              <a:solidFill>
                <a:schemeClr val="bg1"/>
              </a:solidFill>
              <a:latin typeface="微软雅黑" pitchFamily="34" charset="-122"/>
              <a:ea typeface="微软雅黑" pitchFamily="34" charset="-122"/>
              <a:cs typeface="Arial"/>
              <a:sym typeface="Arial"/>
            </a:endParaRPr>
          </a:p>
          <a:p>
            <a:pPr marL="227046" indent="-227046">
              <a:lnSpc>
                <a:spcPct val="90000"/>
              </a:lnSpc>
              <a:spcBef>
                <a:spcPct val="50000"/>
              </a:spcBef>
              <a:buClr>
                <a:srgbClr val="FF0000"/>
              </a:buClr>
              <a:buFont typeface="Arial"/>
              <a:buChar char="•"/>
            </a:pPr>
            <a:endParaRPr lang="zh-CN" altLang="zh-CN" sz="1400" dirty="0">
              <a:solidFill>
                <a:schemeClr val="bg1"/>
              </a:solidFill>
              <a:latin typeface="微软雅黑" pitchFamily="34" charset="-122"/>
              <a:ea typeface="微软雅黑" pitchFamily="34" charset="-122"/>
              <a:sym typeface="Arial"/>
            </a:endParaRPr>
          </a:p>
        </p:txBody>
      </p:sp>
      <p:sp>
        <p:nvSpPr>
          <p:cNvPr id="160" name="矩形 159"/>
          <p:cNvSpPr/>
          <p:nvPr>
            <p:custDataLst>
              <p:tags r:id="rId1"/>
            </p:custDataLst>
          </p:nvPr>
        </p:nvSpPr>
        <p:spPr bwMode="auto">
          <a:xfrm>
            <a:off x="7533057" y="1817424"/>
            <a:ext cx="6430306"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2100" b="1" dirty="0" smtClean="0">
                <a:solidFill>
                  <a:srgbClr val="00B0F0"/>
                </a:solidFill>
                <a:latin typeface="微软雅黑" pitchFamily="34" charset="-122"/>
                <a:ea typeface="微软雅黑" pitchFamily="34" charset="-122"/>
                <a:cs typeface="Arial" pitchFamily="34" charset="0"/>
              </a:rPr>
              <a:t>五大价值点最终体现</a:t>
            </a:r>
            <a:endParaRPr kumimoji="1" lang="zh-CN" altLang="en-US" sz="2100" b="1" dirty="0">
              <a:solidFill>
                <a:srgbClr val="00B0F0"/>
              </a:solidFill>
              <a:latin typeface="微软雅黑" pitchFamily="34" charset="-122"/>
              <a:ea typeface="微软雅黑" pitchFamily="34" charset="-122"/>
              <a:cs typeface="Arial" pitchFamily="34" charset="0"/>
            </a:endParaRPr>
          </a:p>
        </p:txBody>
      </p:sp>
    </p:spTree>
    <p:extLst>
      <p:ext uri="{BB962C8B-B14F-4D97-AF65-F5344CB8AC3E}">
        <p14:creationId xmlns:p14="http://schemas.microsoft.com/office/powerpoint/2010/main" val="1894229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1000"/>
                                        <p:tgtEl>
                                          <p:spTgt spid="57"/>
                                        </p:tgtEl>
                                      </p:cBhvr>
                                    </p:animEffect>
                                    <p:anim calcmode="lin" valueType="num">
                                      <p:cBhvr>
                                        <p:cTn id="8" dur="1000" fill="hold"/>
                                        <p:tgtEl>
                                          <p:spTgt spid="57"/>
                                        </p:tgtEl>
                                        <p:attrNameLst>
                                          <p:attrName>ppt_x</p:attrName>
                                        </p:attrNameLst>
                                      </p:cBhvr>
                                      <p:tavLst>
                                        <p:tav tm="0">
                                          <p:val>
                                            <p:strVal val="#ppt_x"/>
                                          </p:val>
                                        </p:tav>
                                        <p:tav tm="100000">
                                          <p:val>
                                            <p:strVal val="#ppt_x"/>
                                          </p:val>
                                        </p:tav>
                                      </p:tavLst>
                                    </p:anim>
                                    <p:anim calcmode="lin" valueType="num">
                                      <p:cBhvr>
                                        <p:cTn id="9"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3"/>
          <p:cNvSpPr txBox="1"/>
          <p:nvPr/>
        </p:nvSpPr>
        <p:spPr>
          <a:xfrm>
            <a:off x="566875" y="226188"/>
            <a:ext cx="12848874" cy="714034"/>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总体介绍</a:t>
            </a:r>
            <a:r>
              <a:rPr kumimoji="1" lang="en-US" altLang="zh-CN" sz="3200" b="1" dirty="0" smtClean="0">
                <a:solidFill>
                  <a:srgbClr val="00B0F0"/>
                </a:solidFill>
                <a:latin typeface="微软雅黑" pitchFamily="34" charset="-122"/>
                <a:ea typeface="微软雅黑" pitchFamily="34" charset="-122"/>
                <a:cs typeface="Arial" pitchFamily="34" charset="0"/>
              </a:rPr>
              <a:t>—</a:t>
            </a:r>
            <a:r>
              <a:rPr kumimoji="1" lang="zh-CN" altLang="en-US" sz="3200" b="1" dirty="0">
                <a:solidFill>
                  <a:srgbClr val="00B0F0"/>
                </a:solidFill>
                <a:latin typeface="微软雅黑" pitchFamily="34" charset="-122"/>
                <a:ea typeface="微软雅黑" pitchFamily="34" charset="-122"/>
                <a:cs typeface="Arial" pitchFamily="34" charset="0"/>
              </a:rPr>
              <a:t>二</a:t>
            </a:r>
            <a:r>
              <a:rPr kumimoji="1" lang="zh-CN" altLang="en-US" sz="3200" b="1" dirty="0" smtClean="0">
                <a:solidFill>
                  <a:srgbClr val="00B0F0"/>
                </a:solidFill>
                <a:latin typeface="微软雅黑" pitchFamily="34" charset="-122"/>
                <a:ea typeface="微软雅黑" pitchFamily="34" charset="-122"/>
                <a:cs typeface="Arial" pitchFamily="34" charset="0"/>
              </a:rPr>
              <a:t>次开发设计需遵循七大原则</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10" name="文本框 18"/>
          <p:cNvSpPr txBox="1">
            <a:spLocks noChangeArrowheads="1"/>
          </p:cNvSpPr>
          <p:nvPr/>
        </p:nvSpPr>
        <p:spPr bwMode="auto">
          <a:xfrm>
            <a:off x="3750439" y="2476543"/>
            <a:ext cx="1166307" cy="3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FontTx/>
              <a:buNone/>
            </a:pPr>
            <a:endParaRPr lang="zh-CN" altLang="en-US" sz="1600" dirty="0">
              <a:solidFill>
                <a:srgbClr val="FF6E1D"/>
              </a:solidFill>
              <a:latin typeface="微软雅黑" panose="020B0503020204020204" pitchFamily="34" charset="-122"/>
              <a:ea typeface="微软雅黑" panose="020B0503020204020204" pitchFamily="34" charset="-122"/>
            </a:endParaRPr>
          </a:p>
        </p:txBody>
      </p:sp>
      <p:sp>
        <p:nvSpPr>
          <p:cNvPr id="16" name="矩形 15"/>
          <p:cNvSpPr/>
          <p:nvPr/>
        </p:nvSpPr>
        <p:spPr>
          <a:xfrm>
            <a:off x="-38818" y="1236230"/>
            <a:ext cx="184731" cy="461665"/>
          </a:xfrm>
          <a:prstGeom prst="rect">
            <a:avLst/>
          </a:prstGeom>
        </p:spPr>
        <p:txBody>
          <a:bodyPr wrap="none">
            <a:spAutoFit/>
          </a:bodyPr>
          <a:lstStyle/>
          <a:p>
            <a:pPr algn="ctr"/>
            <a:endParaRPr lang="zh-CN" altLang="en-US" sz="2400" dirty="0">
              <a:latin typeface="微软雅黑" panose="020B0503020204020204" pitchFamily="34" charset="-122"/>
              <a:ea typeface="微软雅黑" panose="020B0503020204020204" pitchFamily="34" charset="-122"/>
            </a:endParaRPr>
          </a:p>
        </p:txBody>
      </p:sp>
      <p:sp>
        <p:nvSpPr>
          <p:cNvPr id="31" name="内容占位符 32"/>
          <p:cNvSpPr txBox="1">
            <a:spLocks/>
          </p:cNvSpPr>
          <p:nvPr/>
        </p:nvSpPr>
        <p:spPr>
          <a:xfrm>
            <a:off x="-171787" y="6750743"/>
            <a:ext cx="8856963" cy="255147"/>
          </a:xfrm>
          <a:prstGeom prst="rect">
            <a:avLst/>
          </a:prstGeom>
        </p:spPr>
        <p:txBody>
          <a:bodyPr>
            <a:normAutofit fontScale="55000" lnSpcReduction="20000"/>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altLang="zh-CN" smtClean="0"/>
              <a:t> </a:t>
            </a:r>
            <a:endParaRPr lang="zh-CN" altLang="en-US" dirty="0"/>
          </a:p>
        </p:txBody>
      </p:sp>
      <p:sp>
        <p:nvSpPr>
          <p:cNvPr id="59" name="内容占位符 1"/>
          <p:cNvSpPr txBox="1">
            <a:spLocks/>
          </p:cNvSpPr>
          <p:nvPr/>
        </p:nvSpPr>
        <p:spPr>
          <a:xfrm>
            <a:off x="-171787" y="1236230"/>
            <a:ext cx="8730210" cy="4974069"/>
          </a:xfrm>
          <a:prstGeom prst="rect">
            <a:avLst/>
          </a:prstGeom>
        </p:spPr>
        <p:txBody>
          <a:bodyPr vert="horz" lIns="91440" tIns="45720" rIns="91440" bIns="45720" rtlCol="0">
            <a:normAutofit/>
          </a:bodyPr>
          <a:lstStyle>
            <a:lvl1pPr marL="342900" indent="-342900" algn="l" defTabSz="457200" rtl="0" eaLnBrk="1" fontAlgn="base" latinLnBrk="0" hangingPunct="1">
              <a:spcBef>
                <a:spcPct val="20000"/>
              </a:spcBef>
              <a:spcAft>
                <a:spcPct val="0"/>
              </a:spcAft>
              <a:buSzPct val="100000"/>
              <a:buFontTx/>
              <a:buBlip>
                <a:blip r:embed="rId16"/>
              </a:buBlip>
              <a:defRPr kumimoji="1" lang="zh-CN" altLang="en-US" sz="2000" b="0" i="0" kern="1200">
                <a:solidFill>
                  <a:schemeClr val="tx1">
                    <a:lumMod val="85000"/>
                    <a:lumOff val="15000"/>
                  </a:schemeClr>
                </a:solidFill>
                <a:latin typeface="微软雅黑"/>
                <a:ea typeface="微软雅黑"/>
                <a:cs typeface="微软雅黑"/>
              </a:defRPr>
            </a:lvl1pPr>
            <a:lvl2pPr marL="742950" indent="-285750" algn="l" defTabSz="457200" rtl="0" eaLnBrk="1" fontAlgn="base" latinLnBrk="0" hangingPunct="1">
              <a:spcBef>
                <a:spcPct val="20000"/>
              </a:spcBef>
              <a:spcAft>
                <a:spcPct val="0"/>
              </a:spcAft>
              <a:buFont typeface="Arial"/>
              <a:buChar char="–"/>
              <a:defRPr kumimoji="1" lang="zh-CN" altLang="en-US" sz="1800" b="0" i="0" kern="1200">
                <a:solidFill>
                  <a:schemeClr val="tx1">
                    <a:lumMod val="85000"/>
                    <a:lumOff val="15000"/>
                  </a:schemeClr>
                </a:solidFill>
                <a:latin typeface="微软雅黑"/>
                <a:ea typeface="微软雅黑"/>
                <a:cs typeface="微软雅黑"/>
              </a:defRPr>
            </a:lvl2pPr>
            <a:lvl3pPr marL="1143000" indent="-228600" algn="l" defTabSz="457200" rtl="0" eaLnBrk="1" fontAlgn="base" latinLnBrk="0" hangingPunct="1">
              <a:spcBef>
                <a:spcPct val="20000"/>
              </a:spcBef>
              <a:spcAft>
                <a:spcPct val="0"/>
              </a:spcAft>
              <a:buFont typeface="Arial"/>
              <a:buChar char="•"/>
              <a:defRPr kumimoji="1" lang="zh-CN" altLang="en-US" sz="1600" b="0" i="0" kern="1200">
                <a:solidFill>
                  <a:schemeClr val="tx1">
                    <a:lumMod val="85000"/>
                    <a:lumOff val="15000"/>
                  </a:schemeClr>
                </a:solidFill>
                <a:latin typeface="微软雅黑"/>
                <a:ea typeface="微软雅黑"/>
                <a:cs typeface="微软雅黑"/>
              </a:defRPr>
            </a:lvl3pPr>
            <a:lvl4pPr marL="1600200" indent="-228600" algn="l" defTabSz="457200" rtl="0" eaLnBrk="1" fontAlgn="base" latinLnBrk="0" hangingPunct="1">
              <a:spcBef>
                <a:spcPct val="20000"/>
              </a:spcBef>
              <a:spcAft>
                <a:spcPct val="0"/>
              </a:spcAft>
              <a:buFont typeface="Arial"/>
              <a:buChar char="–"/>
              <a:defRPr kumimoji="1" lang="zh-CN" altLang="en-US" sz="1400" b="0" i="0" kern="1200">
                <a:solidFill>
                  <a:schemeClr val="tx1">
                    <a:lumMod val="85000"/>
                    <a:lumOff val="15000"/>
                  </a:schemeClr>
                </a:solidFill>
                <a:latin typeface="微软雅黑"/>
                <a:ea typeface="微软雅黑"/>
                <a:cs typeface="微软雅黑"/>
              </a:defRPr>
            </a:lvl4pPr>
            <a:lvl5pPr marL="2057400" indent="-228600" algn="l" defTabSz="457200" rtl="0" eaLnBrk="1" fontAlgn="base" latinLnBrk="0" hangingPunct="1">
              <a:spcBef>
                <a:spcPct val="20000"/>
              </a:spcBef>
              <a:spcAft>
                <a:spcPct val="0"/>
              </a:spcAft>
              <a:buFont typeface="Arial"/>
              <a:buChar char="»"/>
              <a:defRPr kumimoji="1" lang="zh-CN" altLang="en-US" sz="1400" b="0" i="0" kern="1200">
                <a:solidFill>
                  <a:schemeClr val="tx1">
                    <a:lumMod val="85000"/>
                    <a:lumOff val="15000"/>
                  </a:schemeClr>
                </a:solidFill>
                <a:latin typeface="微软雅黑"/>
                <a:ea typeface="微软雅黑"/>
                <a:cs typeface="微软雅黑"/>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71450" indent="-171450" algn="just">
              <a:lnSpc>
                <a:spcPct val="130000"/>
              </a:lnSpc>
              <a:spcBef>
                <a:spcPct val="0"/>
              </a:spcBef>
              <a:buClr>
                <a:schemeClr val="accent2">
                  <a:lumMod val="40000"/>
                  <a:lumOff val="60000"/>
                </a:schemeClr>
              </a:buClr>
              <a:buFontTx/>
              <a:buNone/>
            </a:pPr>
            <a:r>
              <a:rPr lang="en-US" altLang="zh-CN" sz="1000" smtClean="0">
                <a:solidFill>
                  <a:schemeClr val="tx1"/>
                </a:solidFill>
                <a:latin typeface="微软雅黑" panose="020B0503020204020204" pitchFamily="34" charset="-122"/>
                <a:ea typeface="微软雅黑" panose="020B0503020204020204" pitchFamily="34" charset="-122"/>
                <a:cs typeface="+mn-cs"/>
              </a:rPr>
              <a:t> </a:t>
            </a:r>
            <a:endParaRPr lang="en-US" sz="1000" dirty="0" smtClean="0">
              <a:solidFill>
                <a:schemeClr val="tx1"/>
              </a:solidFill>
              <a:latin typeface="微软雅黑" panose="020B0503020204020204" pitchFamily="34" charset="-122"/>
              <a:ea typeface="微软雅黑" panose="020B0503020204020204" pitchFamily="34" charset="-122"/>
              <a:cs typeface="+mn-cs"/>
            </a:endParaRPr>
          </a:p>
        </p:txBody>
      </p:sp>
      <p:sp>
        <p:nvSpPr>
          <p:cNvPr id="68" name="矩形 67"/>
          <p:cNvSpPr/>
          <p:nvPr/>
        </p:nvSpPr>
        <p:spPr>
          <a:xfrm>
            <a:off x="-38818" y="1236230"/>
            <a:ext cx="184731" cy="461665"/>
          </a:xfrm>
          <a:prstGeom prst="rect">
            <a:avLst/>
          </a:prstGeom>
        </p:spPr>
        <p:txBody>
          <a:bodyPr wrap="none">
            <a:spAutoFit/>
          </a:bodyPr>
          <a:lstStyle/>
          <a:p>
            <a:pPr algn="ctr"/>
            <a:endParaRPr lang="zh-CN" altLang="en-US" sz="2400" dirty="0">
              <a:latin typeface="微软雅黑" panose="020B0503020204020204" pitchFamily="34" charset="-122"/>
              <a:ea typeface="微软雅黑" panose="020B0503020204020204" pitchFamily="34" charset="-122"/>
            </a:endParaRPr>
          </a:p>
        </p:txBody>
      </p:sp>
      <p:sp>
        <p:nvSpPr>
          <p:cNvPr id="80" name="内容占位符 32"/>
          <p:cNvSpPr txBox="1">
            <a:spLocks/>
          </p:cNvSpPr>
          <p:nvPr/>
        </p:nvSpPr>
        <p:spPr>
          <a:xfrm>
            <a:off x="-171787" y="6750743"/>
            <a:ext cx="8856963" cy="255147"/>
          </a:xfrm>
          <a:prstGeom prst="rect">
            <a:avLst/>
          </a:prstGeom>
        </p:spPr>
        <p:txBody>
          <a:bodyPr>
            <a:normAutofit fontScale="55000" lnSpcReduction="20000"/>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altLang="zh-CN" smtClean="0"/>
              <a:t> </a:t>
            </a:r>
            <a:endParaRPr lang="zh-CN" altLang="en-US" dirty="0"/>
          </a:p>
        </p:txBody>
      </p:sp>
      <p:sp>
        <p:nvSpPr>
          <p:cNvPr id="33" name="矩形 32"/>
          <p:cNvSpPr/>
          <p:nvPr/>
        </p:nvSpPr>
        <p:spPr>
          <a:xfrm>
            <a:off x="539751" y="1217214"/>
            <a:ext cx="1746249" cy="570903"/>
          </a:xfrm>
          <a:prstGeom prst="rect">
            <a:avLst/>
          </a:prstGeom>
          <a:solidFill>
            <a:srgbClr val="00B9E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pPr>
            <a:endParaRPr lang="zh-CN" altLang="en-US" dirty="0"/>
          </a:p>
          <a:p>
            <a:pPr algn="ctr">
              <a:buFont typeface="Arial" pitchFamily="34" charset="0"/>
              <a:buChar char="•"/>
            </a:pPr>
            <a:endParaRPr lang="zh-CN" altLang="en-US" dirty="0"/>
          </a:p>
        </p:txBody>
      </p:sp>
      <p:sp>
        <p:nvSpPr>
          <p:cNvPr id="34" name="矩形 33"/>
          <p:cNvSpPr/>
          <p:nvPr/>
        </p:nvSpPr>
        <p:spPr>
          <a:xfrm>
            <a:off x="2465757" y="1229914"/>
            <a:ext cx="9116644" cy="570904"/>
          </a:xfrm>
          <a:prstGeom prst="rect">
            <a:avLst/>
          </a:prstGeom>
          <a:solidFill>
            <a:srgbClr val="00B9E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defRPr/>
            </a:pPr>
            <a:endParaRPr lang="zh-CN" altLang="en-US" dirty="0"/>
          </a:p>
        </p:txBody>
      </p:sp>
      <p:sp>
        <p:nvSpPr>
          <p:cNvPr id="35" name="矩形 34"/>
          <p:cNvSpPr/>
          <p:nvPr>
            <p:custDataLst>
              <p:tags r:id="rId1"/>
            </p:custDataLst>
          </p:nvPr>
        </p:nvSpPr>
        <p:spPr bwMode="auto">
          <a:xfrm>
            <a:off x="459157" y="1274329"/>
            <a:ext cx="18903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gn="ctr">
              <a:lnSpc>
                <a:spcPct val="120000"/>
              </a:lnSpc>
            </a:pPr>
            <a:r>
              <a:rPr lang="zh-CN" altLang="en-US" sz="1400" b="1" dirty="0" smtClean="0">
                <a:latin typeface="微软雅黑" pitchFamily="34" charset="-122"/>
                <a:ea typeface="微软雅黑" pitchFamily="34" charset="-122"/>
              </a:rPr>
              <a:t>能简单</a:t>
            </a:r>
            <a:r>
              <a:rPr lang="zh-CN" altLang="en-US" sz="1400" b="1" dirty="0">
                <a:latin typeface="微软雅黑" pitchFamily="34" charset="-122"/>
                <a:ea typeface="微软雅黑" pitchFamily="34" charset="-122"/>
              </a:rPr>
              <a:t>就简单</a:t>
            </a:r>
            <a:endParaRPr kumimoji="1" lang="zh-CN" altLang="en-US" sz="1400" b="1" dirty="0">
              <a:solidFill>
                <a:schemeClr val="bg1"/>
              </a:solidFill>
              <a:latin typeface="微软雅黑" pitchFamily="34" charset="-122"/>
              <a:ea typeface="微软雅黑" pitchFamily="34" charset="-122"/>
              <a:cs typeface="Arial" pitchFamily="34" charset="0"/>
            </a:endParaRPr>
          </a:p>
        </p:txBody>
      </p:sp>
      <p:sp>
        <p:nvSpPr>
          <p:cNvPr id="36" name="矩形 35"/>
          <p:cNvSpPr/>
          <p:nvPr>
            <p:custDataLst>
              <p:tags r:id="rId2"/>
            </p:custDataLst>
          </p:nvPr>
        </p:nvSpPr>
        <p:spPr bwMode="auto">
          <a:xfrm>
            <a:off x="2516557" y="1287029"/>
            <a:ext cx="93706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1400" b="1" dirty="0">
                <a:solidFill>
                  <a:schemeClr val="bg1"/>
                </a:solidFill>
                <a:latin typeface="微软雅黑" pitchFamily="34" charset="-122"/>
                <a:ea typeface="微软雅黑" pitchFamily="34" charset="-122"/>
                <a:cs typeface="Arial" pitchFamily="34" charset="0"/>
              </a:rPr>
              <a:t>这有利于拥有更易于理解和易于维护的系统。但并不是说应该以简单的名义抛弃功能，甚至</a:t>
            </a:r>
            <a:r>
              <a:rPr kumimoji="1" lang="zh-CN" altLang="en-US" sz="1400" b="1" dirty="0" smtClean="0">
                <a:solidFill>
                  <a:schemeClr val="bg1"/>
                </a:solidFill>
                <a:latin typeface="微软雅黑" pitchFamily="34" charset="-122"/>
                <a:ea typeface="微软雅黑" pitchFamily="34" charset="-122"/>
                <a:cs typeface="Arial" pitchFamily="34" charset="0"/>
              </a:rPr>
              <a:t>是内部功能</a:t>
            </a:r>
            <a:r>
              <a:rPr kumimoji="1" lang="zh-CN" altLang="en-US" sz="1400" b="1" dirty="0">
                <a:solidFill>
                  <a:schemeClr val="bg1"/>
                </a:solidFill>
                <a:latin typeface="微软雅黑" pitchFamily="34" charset="-122"/>
                <a:ea typeface="微软雅黑" pitchFamily="34" charset="-122"/>
                <a:cs typeface="Arial" pitchFamily="34" charset="0"/>
              </a:rPr>
              <a:t>，必须</a:t>
            </a:r>
            <a:r>
              <a:rPr kumimoji="1" lang="zh-CN" altLang="en-US" sz="1400" b="1" dirty="0" smtClean="0">
                <a:solidFill>
                  <a:schemeClr val="bg1"/>
                </a:solidFill>
                <a:latin typeface="微软雅黑" pitchFamily="34" charset="-122"/>
                <a:ea typeface="微软雅黑" pitchFamily="34" charset="-122"/>
                <a:cs typeface="Arial" pitchFamily="34" charset="0"/>
              </a:rPr>
              <a:t>花</a:t>
            </a:r>
            <a:endParaRPr kumimoji="1" lang="en-US" altLang="zh-CN" sz="1400" b="1" dirty="0" smtClean="0">
              <a:solidFill>
                <a:schemeClr val="bg1"/>
              </a:solidFill>
              <a:latin typeface="微软雅黑" pitchFamily="34" charset="-122"/>
              <a:ea typeface="微软雅黑" pitchFamily="34" charset="-122"/>
              <a:cs typeface="Arial" pitchFamily="34" charset="0"/>
            </a:endParaRPr>
          </a:p>
          <a:p>
            <a:pPr>
              <a:lnSpc>
                <a:spcPct val="120000"/>
              </a:lnSpc>
            </a:pPr>
            <a:r>
              <a:rPr kumimoji="1" lang="zh-CN" altLang="en-US" sz="1400" b="1" dirty="0" smtClean="0">
                <a:solidFill>
                  <a:schemeClr val="bg1"/>
                </a:solidFill>
                <a:latin typeface="微软雅黑" pitchFamily="34" charset="-122"/>
                <a:ea typeface="微软雅黑" pitchFamily="34" charset="-122"/>
                <a:cs typeface="Arial" pitchFamily="34" charset="0"/>
              </a:rPr>
              <a:t>很多</a:t>
            </a:r>
            <a:r>
              <a:rPr kumimoji="1" lang="zh-CN" altLang="en-US" sz="1400" b="1" dirty="0">
                <a:solidFill>
                  <a:schemeClr val="bg1"/>
                </a:solidFill>
                <a:latin typeface="微软雅黑" pitchFamily="34" charset="-122"/>
                <a:ea typeface="微软雅黑" pitchFamily="34" charset="-122"/>
                <a:cs typeface="Arial" pitchFamily="34" charset="0"/>
              </a:rPr>
              <a:t>力气使自己的思维变得简单、有</a:t>
            </a:r>
            <a:r>
              <a:rPr kumimoji="1" lang="zh-CN" altLang="en-US" sz="1400" b="1" dirty="0" smtClean="0">
                <a:solidFill>
                  <a:schemeClr val="bg1"/>
                </a:solidFill>
                <a:latin typeface="微软雅黑" pitchFamily="34" charset="-122"/>
                <a:ea typeface="微软雅黑" pitchFamily="34" charset="-122"/>
                <a:cs typeface="Arial" pitchFamily="34" charset="0"/>
              </a:rPr>
              <a:t>条理</a:t>
            </a:r>
            <a:endParaRPr kumimoji="1" lang="zh-CN" altLang="en-US" sz="1400" b="1" dirty="0">
              <a:solidFill>
                <a:schemeClr val="bg1"/>
              </a:solidFill>
              <a:latin typeface="微软雅黑" pitchFamily="34" charset="-122"/>
              <a:ea typeface="微软雅黑" pitchFamily="34" charset="-122"/>
              <a:cs typeface="Arial" pitchFamily="34" charset="0"/>
            </a:endParaRPr>
          </a:p>
        </p:txBody>
      </p:sp>
      <p:sp>
        <p:nvSpPr>
          <p:cNvPr id="37" name="矩形 36"/>
          <p:cNvSpPr/>
          <p:nvPr/>
        </p:nvSpPr>
        <p:spPr>
          <a:xfrm>
            <a:off x="539751" y="1941114"/>
            <a:ext cx="1746249" cy="570903"/>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pPr>
            <a:endParaRPr lang="zh-CN" altLang="en-US" dirty="0"/>
          </a:p>
          <a:p>
            <a:pPr algn="ctr">
              <a:buFont typeface="Arial" pitchFamily="34" charset="0"/>
              <a:buChar char="•"/>
            </a:pPr>
            <a:endParaRPr lang="zh-CN" altLang="en-US" dirty="0"/>
          </a:p>
        </p:txBody>
      </p:sp>
      <p:sp>
        <p:nvSpPr>
          <p:cNvPr id="38" name="矩形 37"/>
          <p:cNvSpPr/>
          <p:nvPr>
            <p:custDataLst>
              <p:tags r:id="rId3"/>
            </p:custDataLst>
          </p:nvPr>
        </p:nvSpPr>
        <p:spPr bwMode="auto">
          <a:xfrm>
            <a:off x="497257" y="1985529"/>
            <a:ext cx="18903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gn="ctr">
              <a:lnSpc>
                <a:spcPct val="120000"/>
              </a:lnSpc>
            </a:pPr>
            <a:r>
              <a:rPr kumimoji="1" lang="zh-CN" altLang="en-US" sz="1400" b="1" dirty="0" smtClean="0">
                <a:solidFill>
                  <a:schemeClr val="bg1"/>
                </a:solidFill>
                <a:latin typeface="微软雅黑" pitchFamily="34" charset="-122"/>
                <a:ea typeface="微软雅黑" pitchFamily="34" charset="-122"/>
                <a:cs typeface="Arial" pitchFamily="34" charset="0"/>
              </a:rPr>
              <a:t>围绕客户价值点</a:t>
            </a:r>
            <a:endParaRPr kumimoji="1" lang="zh-CN" altLang="en-US" sz="1400" b="1" dirty="0">
              <a:solidFill>
                <a:schemeClr val="bg1"/>
              </a:solidFill>
              <a:latin typeface="微软雅黑" pitchFamily="34" charset="-122"/>
              <a:ea typeface="微软雅黑" pitchFamily="34" charset="-122"/>
              <a:cs typeface="Arial" pitchFamily="34" charset="0"/>
            </a:endParaRPr>
          </a:p>
        </p:txBody>
      </p:sp>
      <p:sp>
        <p:nvSpPr>
          <p:cNvPr id="39" name="矩形 38"/>
          <p:cNvSpPr/>
          <p:nvPr/>
        </p:nvSpPr>
        <p:spPr>
          <a:xfrm>
            <a:off x="2465757" y="1941114"/>
            <a:ext cx="9116644" cy="570904"/>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defRPr/>
            </a:pPr>
            <a:endParaRPr lang="zh-CN" altLang="en-US" dirty="0"/>
          </a:p>
        </p:txBody>
      </p:sp>
      <p:sp>
        <p:nvSpPr>
          <p:cNvPr id="40" name="矩形 39"/>
          <p:cNvSpPr/>
          <p:nvPr>
            <p:custDataLst>
              <p:tags r:id="rId4"/>
            </p:custDataLst>
          </p:nvPr>
        </p:nvSpPr>
        <p:spPr bwMode="auto">
          <a:xfrm>
            <a:off x="2516557" y="1972829"/>
            <a:ext cx="93706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r>
              <a:rPr kumimoji="1" lang="zh-CN" altLang="zh-CN" sz="1400" b="1" dirty="0">
                <a:solidFill>
                  <a:schemeClr val="bg1"/>
                </a:solidFill>
                <a:latin typeface="微软雅黑" pitchFamily="34" charset="-122"/>
                <a:ea typeface="微软雅黑" pitchFamily="34" charset="-122"/>
                <a:cs typeface="Arial" pitchFamily="34" charset="0"/>
              </a:rPr>
              <a:t>一个软件系统存在的理由就是：</a:t>
            </a:r>
            <a:r>
              <a:rPr kumimoji="1" lang="zh-CN" altLang="zh-CN" sz="1400" b="1" dirty="0" smtClean="0">
                <a:solidFill>
                  <a:schemeClr val="bg1"/>
                </a:solidFill>
                <a:latin typeface="微软雅黑" pitchFamily="34" charset="-122"/>
                <a:ea typeface="微软雅黑" pitchFamily="34" charset="-122"/>
                <a:cs typeface="Arial" pitchFamily="34" charset="0"/>
              </a:rPr>
              <a:t>为</a:t>
            </a:r>
            <a:r>
              <a:rPr kumimoji="1" lang="zh-CN" altLang="en-US" sz="1400" b="1" dirty="0" smtClean="0">
                <a:solidFill>
                  <a:schemeClr val="bg1"/>
                </a:solidFill>
                <a:latin typeface="微软雅黑" pitchFamily="34" charset="-122"/>
                <a:ea typeface="微软雅黑" pitchFamily="34" charset="-122"/>
                <a:cs typeface="Arial" pitchFamily="34" charset="0"/>
              </a:rPr>
              <a:t>其客户和其</a:t>
            </a:r>
            <a:r>
              <a:rPr kumimoji="1" lang="zh-CN" altLang="zh-CN" sz="1400" b="1" dirty="0" smtClean="0">
                <a:solidFill>
                  <a:schemeClr val="bg1"/>
                </a:solidFill>
                <a:latin typeface="微软雅黑" pitchFamily="34" charset="-122"/>
                <a:ea typeface="微软雅黑" pitchFamily="34" charset="-122"/>
                <a:cs typeface="Arial" pitchFamily="34" charset="0"/>
              </a:rPr>
              <a:t>用户</a:t>
            </a:r>
            <a:r>
              <a:rPr kumimoji="1" lang="zh-CN" altLang="zh-CN" sz="1400" b="1" dirty="0">
                <a:solidFill>
                  <a:schemeClr val="bg1"/>
                </a:solidFill>
                <a:latin typeface="微软雅黑" pitchFamily="34" charset="-122"/>
                <a:ea typeface="微软雅黑" pitchFamily="34" charset="-122"/>
                <a:cs typeface="Arial" pitchFamily="34" charset="0"/>
              </a:rPr>
              <a:t>提供</a:t>
            </a:r>
            <a:r>
              <a:rPr kumimoji="1" lang="zh-CN" altLang="zh-CN" sz="1400" b="1" dirty="0" smtClean="0">
                <a:solidFill>
                  <a:schemeClr val="bg1"/>
                </a:solidFill>
                <a:latin typeface="微软雅黑" pitchFamily="34" charset="-122"/>
                <a:ea typeface="微软雅黑" pitchFamily="34" charset="-122"/>
                <a:cs typeface="Arial" pitchFamily="34" charset="0"/>
              </a:rPr>
              <a:t>价值</a:t>
            </a:r>
            <a:r>
              <a:rPr kumimoji="1" lang="zh-CN" altLang="en-US" sz="1400" b="1" dirty="0" smtClean="0">
                <a:solidFill>
                  <a:schemeClr val="bg1"/>
                </a:solidFill>
                <a:latin typeface="微软雅黑" pitchFamily="34" charset="-122"/>
                <a:ea typeface="微软雅黑" pitchFamily="34" charset="-122"/>
                <a:cs typeface="Arial" pitchFamily="34" charset="0"/>
              </a:rPr>
              <a:t>，目标是实现客户的价值点</a:t>
            </a:r>
            <a:endParaRPr kumimoji="1" lang="zh-CN" altLang="zh-CN" sz="1400" b="1" dirty="0">
              <a:solidFill>
                <a:schemeClr val="bg1"/>
              </a:solidFill>
              <a:latin typeface="微软雅黑" pitchFamily="34" charset="-122"/>
              <a:ea typeface="微软雅黑" pitchFamily="34" charset="-122"/>
              <a:cs typeface="Arial" pitchFamily="34" charset="0"/>
            </a:endParaRPr>
          </a:p>
        </p:txBody>
      </p:sp>
      <p:sp>
        <p:nvSpPr>
          <p:cNvPr id="41" name="矩形 40"/>
          <p:cNvSpPr/>
          <p:nvPr/>
        </p:nvSpPr>
        <p:spPr>
          <a:xfrm>
            <a:off x="552451" y="2677714"/>
            <a:ext cx="1746249" cy="570903"/>
          </a:xfrm>
          <a:prstGeom prst="rect">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pPr>
            <a:endParaRPr lang="zh-CN" altLang="en-US" dirty="0"/>
          </a:p>
          <a:p>
            <a:pPr algn="ctr">
              <a:buFont typeface="Arial" pitchFamily="34" charset="0"/>
              <a:buChar char="•"/>
            </a:pPr>
            <a:endParaRPr lang="zh-CN" altLang="en-US" dirty="0"/>
          </a:p>
        </p:txBody>
      </p:sp>
      <p:sp>
        <p:nvSpPr>
          <p:cNvPr id="42" name="矩形 41"/>
          <p:cNvSpPr/>
          <p:nvPr>
            <p:custDataLst>
              <p:tags r:id="rId5"/>
            </p:custDataLst>
          </p:nvPr>
        </p:nvSpPr>
        <p:spPr bwMode="auto">
          <a:xfrm>
            <a:off x="509957" y="2709429"/>
            <a:ext cx="18903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gn="ctr">
              <a:lnSpc>
                <a:spcPct val="120000"/>
              </a:lnSpc>
            </a:pPr>
            <a:r>
              <a:rPr kumimoji="1" lang="zh-CN" altLang="en-US" sz="1400" b="1" dirty="0">
                <a:solidFill>
                  <a:schemeClr val="bg1"/>
                </a:solidFill>
                <a:latin typeface="微软雅黑" pitchFamily="34" charset="-122"/>
                <a:ea typeface="微软雅黑" pitchFamily="34" charset="-122"/>
                <a:cs typeface="Arial" pitchFamily="34" charset="0"/>
              </a:rPr>
              <a:t>你制造的，</a:t>
            </a:r>
            <a:endParaRPr kumimoji="1" lang="en-US" altLang="zh-CN" sz="1400" b="1" dirty="0">
              <a:solidFill>
                <a:schemeClr val="bg1"/>
              </a:solidFill>
              <a:latin typeface="微软雅黑" pitchFamily="34" charset="-122"/>
              <a:ea typeface="微软雅黑" pitchFamily="34" charset="-122"/>
              <a:cs typeface="Arial" pitchFamily="34" charset="0"/>
            </a:endParaRPr>
          </a:p>
          <a:p>
            <a:pPr algn="ctr">
              <a:lnSpc>
                <a:spcPct val="120000"/>
              </a:lnSpc>
            </a:pPr>
            <a:r>
              <a:rPr kumimoji="1" lang="zh-CN" altLang="en-US" sz="1400" b="1" dirty="0">
                <a:solidFill>
                  <a:schemeClr val="bg1"/>
                </a:solidFill>
                <a:latin typeface="微软雅黑" pitchFamily="34" charset="-122"/>
                <a:ea typeface="微软雅黑" pitchFamily="34" charset="-122"/>
                <a:cs typeface="Arial" pitchFamily="34" charset="0"/>
              </a:rPr>
              <a:t>别人会消费</a:t>
            </a:r>
          </a:p>
        </p:txBody>
      </p:sp>
      <p:sp>
        <p:nvSpPr>
          <p:cNvPr id="43" name="矩形 42"/>
          <p:cNvSpPr/>
          <p:nvPr/>
        </p:nvSpPr>
        <p:spPr>
          <a:xfrm>
            <a:off x="2465757" y="2665014"/>
            <a:ext cx="9116644" cy="570904"/>
          </a:xfrm>
          <a:prstGeom prst="rect">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defRPr/>
            </a:pPr>
            <a:endParaRPr lang="zh-CN" altLang="en-US" dirty="0"/>
          </a:p>
        </p:txBody>
      </p:sp>
      <p:sp>
        <p:nvSpPr>
          <p:cNvPr id="44" name="矩形 43"/>
          <p:cNvSpPr/>
          <p:nvPr>
            <p:custDataLst>
              <p:tags r:id="rId6"/>
            </p:custDataLst>
          </p:nvPr>
        </p:nvSpPr>
        <p:spPr bwMode="auto">
          <a:xfrm>
            <a:off x="2567357" y="2722129"/>
            <a:ext cx="93706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r>
              <a:rPr kumimoji="1" lang="zh-CN" altLang="en-US" sz="1400" b="1" dirty="0">
                <a:solidFill>
                  <a:schemeClr val="bg1"/>
                </a:solidFill>
                <a:latin typeface="微软雅黑" pitchFamily="34" charset="-122"/>
                <a:ea typeface="微软雅黑" pitchFamily="34" charset="-122"/>
                <a:cs typeface="Arial" pitchFamily="34" charset="0"/>
              </a:rPr>
              <a:t>你设计、实现的东西应当能够让别人</a:t>
            </a:r>
            <a:r>
              <a:rPr kumimoji="1" lang="zh-CN" altLang="en-US" sz="1400" b="1" dirty="0" smtClean="0">
                <a:solidFill>
                  <a:schemeClr val="bg1"/>
                </a:solidFill>
                <a:latin typeface="微软雅黑" pitchFamily="34" charset="-122"/>
                <a:ea typeface="微软雅黑" pitchFamily="34" charset="-122"/>
                <a:cs typeface="Arial" pitchFamily="34" charset="0"/>
              </a:rPr>
              <a:t>理解</a:t>
            </a:r>
            <a:r>
              <a:rPr kumimoji="1" lang="zh-CN" altLang="en-US" sz="1400" b="1" dirty="0">
                <a:solidFill>
                  <a:schemeClr val="bg1"/>
                </a:solidFill>
                <a:latin typeface="微软雅黑" pitchFamily="34" charset="-122"/>
                <a:ea typeface="微软雅黑" pitchFamily="34" charset="-122"/>
                <a:cs typeface="Arial" pitchFamily="34" charset="0"/>
              </a:rPr>
              <a:t>，如果到处泛滥似是而非的代码，别人如何能够辨别</a:t>
            </a:r>
            <a:r>
              <a:rPr kumimoji="1" lang="zh-CN" altLang="en-US" sz="1400" b="1" dirty="0" smtClean="0">
                <a:solidFill>
                  <a:schemeClr val="bg1"/>
                </a:solidFill>
                <a:latin typeface="微软雅黑" pitchFamily="34" charset="-122"/>
                <a:ea typeface="微软雅黑" pitchFamily="34" charset="-122"/>
                <a:cs typeface="Arial" pitchFamily="34" charset="0"/>
              </a:rPr>
              <a:t>这些代码</a:t>
            </a:r>
            <a:r>
              <a:rPr kumimoji="1" lang="zh-CN" altLang="en-US" sz="1400" b="1" dirty="0">
                <a:solidFill>
                  <a:schemeClr val="bg1"/>
                </a:solidFill>
                <a:latin typeface="微软雅黑" pitchFamily="34" charset="-122"/>
                <a:ea typeface="微软雅黑" pitchFamily="34" charset="-122"/>
                <a:cs typeface="Arial" pitchFamily="34" charset="0"/>
              </a:rPr>
              <a:t>的相似</a:t>
            </a:r>
            <a:r>
              <a:rPr kumimoji="1" lang="zh-CN" altLang="en-US" sz="1400" b="1" dirty="0" smtClean="0">
                <a:solidFill>
                  <a:schemeClr val="bg1"/>
                </a:solidFill>
                <a:latin typeface="微软雅黑" pitchFamily="34" charset="-122"/>
                <a:ea typeface="微软雅黑" pitchFamily="34" charset="-122"/>
                <a:cs typeface="Arial" pitchFamily="34" charset="0"/>
              </a:rPr>
              <a:t>和</a:t>
            </a:r>
            <a:endParaRPr kumimoji="1" lang="en-US" altLang="zh-CN" sz="1400" b="1" dirty="0" smtClean="0">
              <a:solidFill>
                <a:schemeClr val="bg1"/>
              </a:solidFill>
              <a:latin typeface="微软雅黑" pitchFamily="34" charset="-122"/>
              <a:ea typeface="微软雅黑" pitchFamily="34" charset="-122"/>
              <a:cs typeface="Arial" pitchFamily="34" charset="0"/>
            </a:endParaRPr>
          </a:p>
          <a:p>
            <a:r>
              <a:rPr kumimoji="1" lang="zh-CN" altLang="en-US" sz="1400" b="1" dirty="0" smtClean="0">
                <a:solidFill>
                  <a:schemeClr val="bg1"/>
                </a:solidFill>
                <a:latin typeface="微软雅黑" pitchFamily="34" charset="-122"/>
                <a:ea typeface="微软雅黑" pitchFamily="34" charset="-122"/>
                <a:cs typeface="Arial" pitchFamily="34" charset="0"/>
              </a:rPr>
              <a:t>不同</a:t>
            </a:r>
            <a:r>
              <a:rPr kumimoji="1" lang="zh-CN" altLang="en-US" sz="1400" b="1" dirty="0">
                <a:solidFill>
                  <a:schemeClr val="bg1"/>
                </a:solidFill>
                <a:latin typeface="微软雅黑" pitchFamily="34" charset="-122"/>
                <a:ea typeface="微软雅黑" pitchFamily="34" charset="-122"/>
                <a:cs typeface="Arial" pitchFamily="34" charset="0"/>
              </a:rPr>
              <a:t>，如何去理解这些代码之间具有何种关系</a:t>
            </a:r>
            <a:endParaRPr kumimoji="1" lang="zh-CN" altLang="zh-CN" sz="1400" b="1" dirty="0">
              <a:solidFill>
                <a:schemeClr val="bg1"/>
              </a:solidFill>
              <a:latin typeface="微软雅黑" pitchFamily="34" charset="-122"/>
              <a:ea typeface="微软雅黑" pitchFamily="34" charset="-122"/>
              <a:cs typeface="Arial" pitchFamily="34" charset="0"/>
            </a:endParaRPr>
          </a:p>
        </p:txBody>
      </p:sp>
      <p:sp>
        <p:nvSpPr>
          <p:cNvPr id="45" name="矩形 44"/>
          <p:cNvSpPr/>
          <p:nvPr/>
        </p:nvSpPr>
        <p:spPr>
          <a:xfrm>
            <a:off x="565151" y="3350814"/>
            <a:ext cx="1746249" cy="570903"/>
          </a:xfrm>
          <a:prstGeom prst="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pPr>
            <a:endParaRPr lang="zh-CN" altLang="en-US" dirty="0"/>
          </a:p>
          <a:p>
            <a:pPr algn="ctr">
              <a:buFont typeface="Arial" pitchFamily="34" charset="0"/>
              <a:buChar char="•"/>
            </a:pPr>
            <a:endParaRPr lang="zh-CN" altLang="en-US" dirty="0"/>
          </a:p>
        </p:txBody>
      </p:sp>
      <p:sp>
        <p:nvSpPr>
          <p:cNvPr id="46" name="矩形 45"/>
          <p:cNvSpPr/>
          <p:nvPr>
            <p:custDataLst>
              <p:tags r:id="rId7"/>
            </p:custDataLst>
          </p:nvPr>
        </p:nvSpPr>
        <p:spPr bwMode="auto">
          <a:xfrm>
            <a:off x="471857" y="3382529"/>
            <a:ext cx="18903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gn="ctr">
              <a:lnSpc>
                <a:spcPct val="120000"/>
              </a:lnSpc>
            </a:pPr>
            <a:r>
              <a:rPr kumimoji="1" lang="zh-CN" altLang="en-US" sz="1400" b="1" dirty="0" smtClean="0">
                <a:solidFill>
                  <a:schemeClr val="bg1"/>
                </a:solidFill>
                <a:latin typeface="微软雅黑" pitchFamily="34" charset="-122"/>
                <a:ea typeface="微软雅黑" pitchFamily="34" charset="-122"/>
                <a:cs typeface="Arial" pitchFamily="34" charset="0"/>
              </a:rPr>
              <a:t>具有远见</a:t>
            </a:r>
            <a:endParaRPr kumimoji="1" lang="zh-CN" altLang="en-US" sz="1400" b="1" dirty="0">
              <a:solidFill>
                <a:schemeClr val="bg1"/>
              </a:solidFill>
              <a:latin typeface="微软雅黑" pitchFamily="34" charset="-122"/>
              <a:ea typeface="微软雅黑" pitchFamily="34" charset="-122"/>
              <a:cs typeface="Arial" pitchFamily="34" charset="0"/>
            </a:endParaRPr>
          </a:p>
        </p:txBody>
      </p:sp>
      <p:sp>
        <p:nvSpPr>
          <p:cNvPr id="47" name="矩形 46"/>
          <p:cNvSpPr/>
          <p:nvPr/>
        </p:nvSpPr>
        <p:spPr>
          <a:xfrm>
            <a:off x="2465757" y="3401614"/>
            <a:ext cx="9116644" cy="570904"/>
          </a:xfrm>
          <a:prstGeom prst="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defRPr/>
            </a:pPr>
            <a:endParaRPr lang="zh-CN" altLang="en-US" dirty="0"/>
          </a:p>
        </p:txBody>
      </p:sp>
      <p:sp>
        <p:nvSpPr>
          <p:cNvPr id="48" name="矩形 47"/>
          <p:cNvSpPr/>
          <p:nvPr>
            <p:custDataLst>
              <p:tags r:id="rId8"/>
            </p:custDataLst>
          </p:nvPr>
        </p:nvSpPr>
        <p:spPr bwMode="auto">
          <a:xfrm>
            <a:off x="2580057" y="3471429"/>
            <a:ext cx="93706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r>
              <a:rPr kumimoji="1" lang="zh-CN" altLang="en-US" sz="1400" b="1" dirty="0" smtClean="0">
                <a:solidFill>
                  <a:schemeClr val="bg1"/>
                </a:solidFill>
                <a:latin typeface="微软雅黑" pitchFamily="34" charset="-122"/>
                <a:ea typeface="微软雅黑" pitchFamily="34" charset="-122"/>
                <a:cs typeface="Arial" pitchFamily="34" charset="0"/>
              </a:rPr>
              <a:t>清晰的远见是一个软件项目成功的基础。没有这样的远见，项目开发最后就变成天天为一个不好的设计做补丁</a:t>
            </a:r>
            <a:endParaRPr kumimoji="1" lang="zh-CN" altLang="zh-CN" sz="1400" b="1" dirty="0">
              <a:solidFill>
                <a:schemeClr val="bg1"/>
              </a:solidFill>
              <a:latin typeface="微软雅黑" pitchFamily="34" charset="-122"/>
              <a:ea typeface="微软雅黑" pitchFamily="34" charset="-122"/>
              <a:cs typeface="Arial" pitchFamily="34" charset="0"/>
            </a:endParaRPr>
          </a:p>
        </p:txBody>
      </p:sp>
      <p:sp>
        <p:nvSpPr>
          <p:cNvPr id="49" name="矩形 48"/>
          <p:cNvSpPr/>
          <p:nvPr/>
        </p:nvSpPr>
        <p:spPr>
          <a:xfrm>
            <a:off x="565151" y="4100114"/>
            <a:ext cx="1746249" cy="570903"/>
          </a:xfrm>
          <a:prstGeom prst="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pPr>
            <a:endParaRPr lang="zh-CN" altLang="en-US" dirty="0"/>
          </a:p>
          <a:p>
            <a:pPr algn="ctr">
              <a:buFont typeface="Arial" pitchFamily="34" charset="0"/>
              <a:buChar char="•"/>
            </a:pPr>
            <a:endParaRPr lang="zh-CN" altLang="en-US" dirty="0"/>
          </a:p>
        </p:txBody>
      </p:sp>
      <p:sp>
        <p:nvSpPr>
          <p:cNvPr id="50" name="矩形 49"/>
          <p:cNvSpPr/>
          <p:nvPr/>
        </p:nvSpPr>
        <p:spPr>
          <a:xfrm>
            <a:off x="603251" y="4849414"/>
            <a:ext cx="1746249" cy="570903"/>
          </a:xfrm>
          <a:prstGeom prst="rect">
            <a:avLst/>
          </a:prstGeom>
          <a:solidFill>
            <a:schemeClr val="accent6">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pPr>
            <a:endParaRPr lang="zh-CN" altLang="en-US" dirty="0"/>
          </a:p>
          <a:p>
            <a:pPr algn="ctr">
              <a:buFont typeface="Arial" pitchFamily="34" charset="0"/>
              <a:buChar char="•"/>
            </a:pPr>
            <a:endParaRPr lang="zh-CN" altLang="en-US" dirty="0"/>
          </a:p>
        </p:txBody>
      </p:sp>
      <p:sp>
        <p:nvSpPr>
          <p:cNvPr id="51" name="矩形 50"/>
          <p:cNvSpPr/>
          <p:nvPr/>
        </p:nvSpPr>
        <p:spPr>
          <a:xfrm>
            <a:off x="2465757" y="4138214"/>
            <a:ext cx="9116644" cy="570904"/>
          </a:xfrm>
          <a:prstGeom prst="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defRPr/>
            </a:pPr>
            <a:endParaRPr lang="zh-CN" altLang="en-US" dirty="0"/>
          </a:p>
        </p:txBody>
      </p:sp>
      <p:sp>
        <p:nvSpPr>
          <p:cNvPr id="52" name="矩形 51"/>
          <p:cNvSpPr/>
          <p:nvPr/>
        </p:nvSpPr>
        <p:spPr>
          <a:xfrm>
            <a:off x="2478457" y="4900214"/>
            <a:ext cx="9116644" cy="570904"/>
          </a:xfrm>
          <a:prstGeom prst="rect">
            <a:avLst/>
          </a:prstGeom>
          <a:solidFill>
            <a:schemeClr val="accent6">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buFont typeface="Arial" pitchFamily="34" charset="0"/>
              <a:buChar char="•"/>
              <a:defRPr/>
            </a:pPr>
            <a:endParaRPr lang="zh-CN" altLang="en-US" dirty="0"/>
          </a:p>
        </p:txBody>
      </p:sp>
      <p:sp>
        <p:nvSpPr>
          <p:cNvPr id="53" name="矩形 52"/>
          <p:cNvSpPr/>
          <p:nvPr>
            <p:custDataLst>
              <p:tags r:id="rId9"/>
            </p:custDataLst>
          </p:nvPr>
        </p:nvSpPr>
        <p:spPr bwMode="auto">
          <a:xfrm>
            <a:off x="484557" y="4144529"/>
            <a:ext cx="18903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gn="ctr">
              <a:lnSpc>
                <a:spcPct val="120000"/>
              </a:lnSpc>
            </a:pPr>
            <a:r>
              <a:rPr kumimoji="1" lang="zh-CN" altLang="en-US" sz="1400" b="1" dirty="0" smtClean="0">
                <a:solidFill>
                  <a:schemeClr val="bg1"/>
                </a:solidFill>
                <a:latin typeface="微软雅黑" pitchFamily="34" charset="-122"/>
                <a:ea typeface="微软雅黑" pitchFamily="34" charset="-122"/>
                <a:cs typeface="Arial" pitchFamily="34" charset="0"/>
              </a:rPr>
              <a:t>为将来开放</a:t>
            </a:r>
            <a:endParaRPr kumimoji="1" lang="zh-CN" altLang="en-US" sz="1400" b="1" dirty="0">
              <a:solidFill>
                <a:schemeClr val="bg1"/>
              </a:solidFill>
              <a:latin typeface="微软雅黑" pitchFamily="34" charset="-122"/>
              <a:ea typeface="微软雅黑" pitchFamily="34" charset="-122"/>
              <a:cs typeface="Arial" pitchFamily="34" charset="0"/>
            </a:endParaRPr>
          </a:p>
        </p:txBody>
      </p:sp>
      <p:sp>
        <p:nvSpPr>
          <p:cNvPr id="54" name="矩形 53"/>
          <p:cNvSpPr/>
          <p:nvPr>
            <p:custDataLst>
              <p:tags r:id="rId10"/>
            </p:custDataLst>
          </p:nvPr>
        </p:nvSpPr>
        <p:spPr bwMode="auto">
          <a:xfrm>
            <a:off x="484557" y="4919229"/>
            <a:ext cx="18903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gn="ctr">
              <a:lnSpc>
                <a:spcPct val="120000"/>
              </a:lnSpc>
            </a:pPr>
            <a:r>
              <a:rPr kumimoji="1" lang="zh-CN" altLang="en-US" sz="1400" b="1" dirty="0">
                <a:solidFill>
                  <a:schemeClr val="bg1"/>
                </a:solidFill>
                <a:latin typeface="微软雅黑" pitchFamily="34" charset="-122"/>
                <a:ea typeface="微软雅黑" pitchFamily="34" charset="-122"/>
                <a:cs typeface="Arial" pitchFamily="34" charset="0"/>
              </a:rPr>
              <a:t>为重用做好计划</a:t>
            </a:r>
          </a:p>
        </p:txBody>
      </p:sp>
      <p:sp>
        <p:nvSpPr>
          <p:cNvPr id="55" name="矩形 54"/>
          <p:cNvSpPr/>
          <p:nvPr>
            <p:custDataLst>
              <p:tags r:id="rId11"/>
            </p:custDataLst>
          </p:nvPr>
        </p:nvSpPr>
        <p:spPr bwMode="auto">
          <a:xfrm>
            <a:off x="2618157" y="4195329"/>
            <a:ext cx="93706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r>
              <a:rPr kumimoji="1" lang="zh-CN" altLang="en-US" sz="1400" b="1" dirty="0" smtClean="0">
                <a:solidFill>
                  <a:schemeClr val="bg1"/>
                </a:solidFill>
                <a:latin typeface="微软雅黑" pitchFamily="34" charset="-122"/>
                <a:ea typeface="微软雅黑" pitchFamily="34" charset="-122"/>
                <a:cs typeface="Arial" pitchFamily="34" charset="0"/>
              </a:rPr>
              <a:t>一个</a:t>
            </a:r>
            <a:r>
              <a:rPr kumimoji="1" lang="zh-CN" altLang="en-US" sz="1400" b="1" dirty="0">
                <a:solidFill>
                  <a:schemeClr val="bg1"/>
                </a:solidFill>
                <a:latin typeface="微软雅黑" pitchFamily="34" charset="-122"/>
                <a:ea typeface="微软雅黑" pitchFamily="34" charset="-122"/>
                <a:cs typeface="Arial" pitchFamily="34" charset="0"/>
              </a:rPr>
              <a:t>成功的软件有很长的生命期。你必须能够使得软件能够适应这样和那样的变化。所以，一</a:t>
            </a:r>
            <a:r>
              <a:rPr kumimoji="1" lang="zh-CN" altLang="en-US" sz="1400" b="1" dirty="0" smtClean="0">
                <a:solidFill>
                  <a:schemeClr val="bg1"/>
                </a:solidFill>
                <a:latin typeface="微软雅黑" pitchFamily="34" charset="-122"/>
                <a:ea typeface="微软雅黑" pitchFamily="34" charset="-122"/>
                <a:cs typeface="Arial" pitchFamily="34" charset="0"/>
              </a:rPr>
              <a:t>开始就</a:t>
            </a:r>
            <a:r>
              <a:rPr kumimoji="1" lang="zh-CN" altLang="en-US" sz="1400" b="1" dirty="0">
                <a:solidFill>
                  <a:schemeClr val="bg1"/>
                </a:solidFill>
                <a:latin typeface="微软雅黑" pitchFamily="34" charset="-122"/>
                <a:ea typeface="微软雅黑" pitchFamily="34" charset="-122"/>
                <a:cs typeface="Arial" pitchFamily="34" charset="0"/>
              </a:rPr>
              <a:t>不要将</a:t>
            </a:r>
            <a:r>
              <a:rPr kumimoji="1" lang="zh-CN" altLang="en-US" sz="1400" b="1" dirty="0" smtClean="0">
                <a:solidFill>
                  <a:schemeClr val="bg1"/>
                </a:solidFill>
                <a:latin typeface="微软雅黑" pitchFamily="34" charset="-122"/>
                <a:ea typeface="微软雅黑" pitchFamily="34" charset="-122"/>
                <a:cs typeface="Arial" pitchFamily="34" charset="0"/>
              </a:rPr>
              <a:t>软件</a:t>
            </a:r>
            <a:endParaRPr kumimoji="1" lang="en-US" altLang="zh-CN" sz="1400" b="1" dirty="0" smtClean="0">
              <a:solidFill>
                <a:schemeClr val="bg1"/>
              </a:solidFill>
              <a:latin typeface="微软雅黑" pitchFamily="34" charset="-122"/>
              <a:ea typeface="微软雅黑" pitchFamily="34" charset="-122"/>
              <a:cs typeface="Arial" pitchFamily="34" charset="0"/>
            </a:endParaRPr>
          </a:p>
          <a:p>
            <a:r>
              <a:rPr kumimoji="1" lang="zh-CN" altLang="en-US" sz="1400" b="1" dirty="0" smtClean="0">
                <a:solidFill>
                  <a:schemeClr val="bg1"/>
                </a:solidFill>
                <a:latin typeface="微软雅黑" pitchFamily="34" charset="-122"/>
                <a:ea typeface="微软雅黑" pitchFamily="34" charset="-122"/>
                <a:cs typeface="Arial" pitchFamily="34" charset="0"/>
              </a:rPr>
              <a:t>设计</a:t>
            </a:r>
            <a:r>
              <a:rPr kumimoji="1" lang="zh-CN" altLang="en-US" sz="1400" b="1" dirty="0">
                <a:solidFill>
                  <a:schemeClr val="bg1"/>
                </a:solidFill>
                <a:latin typeface="微软雅黑" pitchFamily="34" charset="-122"/>
                <a:ea typeface="微软雅黑" pitchFamily="34" charset="-122"/>
                <a:cs typeface="Arial" pitchFamily="34" charset="0"/>
              </a:rPr>
              <a:t>到死角</a:t>
            </a:r>
            <a:r>
              <a:rPr kumimoji="1" lang="zh-CN" altLang="en-US" sz="1400" b="1" dirty="0" smtClean="0">
                <a:solidFill>
                  <a:schemeClr val="bg1"/>
                </a:solidFill>
                <a:latin typeface="微软雅黑" pitchFamily="34" charset="-122"/>
                <a:ea typeface="微软雅黑" pitchFamily="34" charset="-122"/>
                <a:cs typeface="Arial" pitchFamily="34" charset="0"/>
              </a:rPr>
              <a:t>上去，</a:t>
            </a:r>
            <a:r>
              <a:rPr kumimoji="1" lang="zh-CN" altLang="en-US" sz="1400" b="1" dirty="0">
                <a:solidFill>
                  <a:schemeClr val="bg1"/>
                </a:solidFill>
                <a:latin typeface="微软雅黑" pitchFamily="34" charset="-122"/>
                <a:ea typeface="微软雅黑" pitchFamily="34" charset="-122"/>
                <a:cs typeface="Arial" pitchFamily="34" charset="0"/>
              </a:rPr>
              <a:t>要考虑到各种各样的可能性</a:t>
            </a:r>
            <a:endParaRPr kumimoji="1" lang="zh-CN" altLang="zh-CN" sz="1400" b="1" dirty="0">
              <a:solidFill>
                <a:schemeClr val="bg1"/>
              </a:solidFill>
              <a:latin typeface="微软雅黑" pitchFamily="34" charset="-122"/>
              <a:ea typeface="微软雅黑" pitchFamily="34" charset="-122"/>
              <a:cs typeface="Arial" pitchFamily="34" charset="0"/>
            </a:endParaRPr>
          </a:p>
        </p:txBody>
      </p:sp>
      <p:sp>
        <p:nvSpPr>
          <p:cNvPr id="56" name="矩形 55"/>
          <p:cNvSpPr/>
          <p:nvPr>
            <p:custDataLst>
              <p:tags r:id="rId12"/>
            </p:custDataLst>
          </p:nvPr>
        </p:nvSpPr>
        <p:spPr bwMode="auto">
          <a:xfrm>
            <a:off x="2605457" y="4957329"/>
            <a:ext cx="93706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r>
              <a:rPr kumimoji="1" lang="zh-CN" altLang="en-US" sz="1400" b="1" dirty="0">
                <a:solidFill>
                  <a:schemeClr val="bg1"/>
                </a:solidFill>
                <a:latin typeface="微软雅黑" pitchFamily="34" charset="-122"/>
                <a:ea typeface="微软雅黑" pitchFamily="34" charset="-122"/>
                <a:cs typeface="Arial" pitchFamily="34" charset="0"/>
              </a:rPr>
              <a:t>重用可节省时间和</a:t>
            </a:r>
            <a:r>
              <a:rPr kumimoji="1" lang="zh-CN" altLang="en-US" sz="1400" b="1" dirty="0" smtClean="0">
                <a:solidFill>
                  <a:schemeClr val="bg1"/>
                </a:solidFill>
                <a:latin typeface="微软雅黑" pitchFamily="34" charset="-122"/>
                <a:ea typeface="微软雅黑" pitchFamily="34" charset="-122"/>
                <a:cs typeface="Arial" pitchFamily="34" charset="0"/>
              </a:rPr>
              <a:t>精力，实现</a:t>
            </a:r>
            <a:r>
              <a:rPr kumimoji="1" lang="zh-CN" altLang="en-US" sz="1400" b="1" dirty="0">
                <a:solidFill>
                  <a:schemeClr val="bg1"/>
                </a:solidFill>
                <a:latin typeface="微软雅黑" pitchFamily="34" charset="-122"/>
                <a:ea typeface="微软雅黑" pitchFamily="34" charset="-122"/>
                <a:cs typeface="Arial" pitchFamily="34" charset="0"/>
              </a:rPr>
              <a:t>高水平的重用可以说是开发软件系统最难的</a:t>
            </a:r>
            <a:r>
              <a:rPr kumimoji="1" lang="zh-CN" altLang="en-US" sz="1400" b="1" dirty="0" smtClean="0">
                <a:solidFill>
                  <a:schemeClr val="bg1"/>
                </a:solidFill>
                <a:latin typeface="微软雅黑" pitchFamily="34" charset="-122"/>
                <a:ea typeface="微软雅黑" pitchFamily="34" charset="-122"/>
                <a:cs typeface="Arial" pitchFamily="34" charset="0"/>
              </a:rPr>
              <a:t>目标，</a:t>
            </a:r>
            <a:r>
              <a:rPr kumimoji="1" lang="zh-CN" altLang="en-US" sz="1400" b="1" dirty="0">
                <a:solidFill>
                  <a:schemeClr val="bg1"/>
                </a:solidFill>
                <a:latin typeface="微软雅黑" pitchFamily="34" charset="-122"/>
                <a:ea typeface="微软雅黑" pitchFamily="34" charset="-122"/>
                <a:cs typeface="Arial" pitchFamily="34" charset="0"/>
              </a:rPr>
              <a:t>在系统开发过程</a:t>
            </a:r>
            <a:r>
              <a:rPr kumimoji="1" lang="zh-CN" altLang="en-US" sz="1400" b="1" dirty="0" smtClean="0">
                <a:solidFill>
                  <a:schemeClr val="bg1"/>
                </a:solidFill>
                <a:latin typeface="微软雅黑" pitchFamily="34" charset="-122"/>
                <a:ea typeface="微软雅黑" pitchFamily="34" charset="-122"/>
                <a:cs typeface="Arial" pitchFamily="34" charset="0"/>
              </a:rPr>
              <a:t>的每个</a:t>
            </a:r>
            <a:r>
              <a:rPr kumimoji="1" lang="zh-CN" altLang="en-US" sz="1400" b="1" dirty="0">
                <a:solidFill>
                  <a:schemeClr val="bg1"/>
                </a:solidFill>
                <a:latin typeface="微软雅黑" pitchFamily="34" charset="-122"/>
                <a:ea typeface="微软雅黑" pitchFamily="34" charset="-122"/>
                <a:cs typeface="Arial" pitchFamily="34" charset="0"/>
              </a:rPr>
              <a:t>级别都</a:t>
            </a:r>
            <a:r>
              <a:rPr kumimoji="1" lang="zh-CN" altLang="en-US" sz="1400" b="1" dirty="0" smtClean="0">
                <a:solidFill>
                  <a:schemeClr val="bg1"/>
                </a:solidFill>
                <a:latin typeface="微软雅黑" pitchFamily="34" charset="-122"/>
                <a:ea typeface="微软雅黑" pitchFamily="34" charset="-122"/>
                <a:cs typeface="Arial" pitchFamily="34" charset="0"/>
              </a:rPr>
              <a:t>有</a:t>
            </a:r>
            <a:endParaRPr kumimoji="1" lang="en-US" altLang="zh-CN" sz="1400" b="1" dirty="0" smtClean="0">
              <a:solidFill>
                <a:schemeClr val="bg1"/>
              </a:solidFill>
              <a:latin typeface="微软雅黑" pitchFamily="34" charset="-122"/>
              <a:ea typeface="微软雅黑" pitchFamily="34" charset="-122"/>
              <a:cs typeface="Arial" pitchFamily="34" charset="0"/>
            </a:endParaRPr>
          </a:p>
          <a:p>
            <a:r>
              <a:rPr kumimoji="1" lang="zh-CN" altLang="en-US" sz="1400" b="1" dirty="0" smtClean="0">
                <a:solidFill>
                  <a:schemeClr val="bg1"/>
                </a:solidFill>
                <a:latin typeface="微软雅黑" pitchFamily="34" charset="-122"/>
                <a:ea typeface="微软雅黑" pitchFamily="34" charset="-122"/>
                <a:cs typeface="Arial" pitchFamily="34" charset="0"/>
              </a:rPr>
              <a:t>很多</a:t>
            </a:r>
            <a:r>
              <a:rPr kumimoji="1" lang="zh-CN" altLang="en-US" sz="1400" b="1" dirty="0">
                <a:solidFill>
                  <a:schemeClr val="bg1"/>
                </a:solidFill>
                <a:latin typeface="微软雅黑" pitchFamily="34" charset="-122"/>
                <a:ea typeface="微软雅黑" pitchFamily="34" charset="-122"/>
                <a:cs typeface="Arial" pitchFamily="34" charset="0"/>
              </a:rPr>
              <a:t>技术可以用来实现重用</a:t>
            </a:r>
            <a:endParaRPr kumimoji="1" lang="zh-CN" altLang="zh-CN" sz="1400" b="1" dirty="0">
              <a:solidFill>
                <a:schemeClr val="bg1"/>
              </a:solidFill>
              <a:latin typeface="微软雅黑" pitchFamily="34" charset="-122"/>
              <a:ea typeface="微软雅黑" pitchFamily="34" charset="-122"/>
              <a:cs typeface="Arial" pitchFamily="34" charset="0"/>
            </a:endParaRPr>
          </a:p>
        </p:txBody>
      </p:sp>
      <p:sp>
        <p:nvSpPr>
          <p:cNvPr id="58" name="矩形 57"/>
          <p:cNvSpPr/>
          <p:nvPr/>
        </p:nvSpPr>
        <p:spPr>
          <a:xfrm>
            <a:off x="603251" y="5598714"/>
            <a:ext cx="1746249" cy="570903"/>
          </a:xfrm>
          <a:prstGeom prst="rect">
            <a:avLst/>
          </a:prstGeom>
          <a:solidFill>
            <a:srgbClr val="3E8BB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lnSpc>
                <a:spcPct val="250000"/>
              </a:lnSpc>
              <a:defRPr/>
            </a:pPr>
            <a:endParaRPr lang="zh-CN" altLang="en-US" sz="2800" b="1" dirty="0" smtClean="0">
              <a:solidFill>
                <a:srgbClr val="00B0F0"/>
              </a:solidFill>
              <a:latin typeface="Arial" pitchFamily="34" charset="0"/>
              <a:ea typeface="微软雅黑" pitchFamily="34" charset="-122"/>
            </a:endParaRPr>
          </a:p>
          <a:p>
            <a:pPr algn="ctr">
              <a:defRPr/>
            </a:pPr>
            <a:endParaRPr lang="zh-CN" altLang="en-US" dirty="0"/>
          </a:p>
        </p:txBody>
      </p:sp>
      <p:sp>
        <p:nvSpPr>
          <p:cNvPr id="60" name="矩形 59"/>
          <p:cNvSpPr/>
          <p:nvPr>
            <p:custDataLst>
              <p:tags r:id="rId13"/>
            </p:custDataLst>
          </p:nvPr>
        </p:nvSpPr>
        <p:spPr bwMode="auto">
          <a:xfrm>
            <a:off x="522657" y="5655829"/>
            <a:ext cx="18903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gn="ctr">
              <a:lnSpc>
                <a:spcPct val="120000"/>
              </a:lnSpc>
            </a:pPr>
            <a:r>
              <a:rPr lang="zh-CN" altLang="en-US" sz="1400" b="1" dirty="0">
                <a:latin typeface="微软雅黑" pitchFamily="34" charset="-122"/>
                <a:ea typeface="微软雅黑" pitchFamily="34" charset="-122"/>
              </a:rPr>
              <a:t>思考</a:t>
            </a:r>
            <a:endParaRPr kumimoji="1" lang="zh-CN" altLang="en-US" sz="1400" b="1" dirty="0">
              <a:solidFill>
                <a:schemeClr val="bg1"/>
              </a:solidFill>
              <a:latin typeface="微软雅黑" pitchFamily="34" charset="-122"/>
              <a:ea typeface="微软雅黑" pitchFamily="34" charset="-122"/>
              <a:cs typeface="Arial" pitchFamily="34" charset="0"/>
            </a:endParaRPr>
          </a:p>
        </p:txBody>
      </p:sp>
      <p:sp>
        <p:nvSpPr>
          <p:cNvPr id="62" name="矩形 61"/>
          <p:cNvSpPr/>
          <p:nvPr/>
        </p:nvSpPr>
        <p:spPr>
          <a:xfrm>
            <a:off x="2516557" y="5611414"/>
            <a:ext cx="9116644" cy="570904"/>
          </a:xfrm>
          <a:prstGeom prst="rect">
            <a:avLst/>
          </a:prstGeom>
          <a:solidFill>
            <a:srgbClr val="3E8BB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lnSpc>
                <a:spcPct val="250000"/>
              </a:lnSpc>
            </a:pPr>
            <a:endParaRPr lang="zh-CN" altLang="en-US" sz="2800" b="1" dirty="0">
              <a:solidFill>
                <a:srgbClr val="00B0F0"/>
              </a:solidFill>
              <a:latin typeface="Arial" pitchFamily="34" charset="0"/>
              <a:ea typeface="微软雅黑" pitchFamily="34" charset="-122"/>
            </a:endParaRPr>
          </a:p>
        </p:txBody>
      </p:sp>
      <p:sp>
        <p:nvSpPr>
          <p:cNvPr id="69" name="矩形 68"/>
          <p:cNvSpPr/>
          <p:nvPr>
            <p:custDataLst>
              <p:tags r:id="rId14"/>
            </p:custDataLst>
          </p:nvPr>
        </p:nvSpPr>
        <p:spPr bwMode="auto">
          <a:xfrm>
            <a:off x="2656257" y="5655829"/>
            <a:ext cx="9370643" cy="4616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r>
              <a:rPr lang="zh-CN" altLang="en-US" sz="1400" b="1" dirty="0" smtClean="0">
                <a:latin typeface="微软雅黑" pitchFamily="34" charset="-122"/>
                <a:ea typeface="微软雅黑" pitchFamily="34" charset="-122"/>
              </a:rPr>
              <a:t>在采取任何动作之前首先做一个清晰、完整的考虑，这样才能产生更好的结果</a:t>
            </a:r>
            <a:r>
              <a:rPr lang="en-US" altLang="zh-CN" sz="1400" b="1" dirty="0" smtClean="0">
                <a:latin typeface="微软雅黑" pitchFamily="34" charset="-122"/>
                <a:ea typeface="微软雅黑" pitchFamily="34" charset="-122"/>
              </a:rPr>
              <a:t>,</a:t>
            </a:r>
            <a:r>
              <a:rPr lang="zh-CN" altLang="en-US" sz="1400" b="1" dirty="0" smtClean="0">
                <a:latin typeface="微软雅黑" pitchFamily="34" charset="-122"/>
                <a:ea typeface="微软雅黑" pitchFamily="34" charset="-122"/>
              </a:rPr>
              <a:t>多想一些可行的方案，从中选择</a:t>
            </a:r>
            <a:endParaRPr lang="en-US" altLang="zh-CN" sz="1400" b="1" dirty="0" smtClean="0">
              <a:latin typeface="微软雅黑" pitchFamily="34" charset="-122"/>
              <a:ea typeface="微软雅黑" pitchFamily="34" charset="-122"/>
            </a:endParaRPr>
          </a:p>
          <a:p>
            <a:r>
              <a:rPr lang="zh-CN" altLang="en-US" sz="1400" b="1" dirty="0" smtClean="0">
                <a:latin typeface="微软雅黑" pitchFamily="34" charset="-122"/>
                <a:ea typeface="微软雅黑" pitchFamily="34" charset="-122"/>
              </a:rPr>
              <a:t>最佳设计方案</a:t>
            </a:r>
            <a:endParaRPr kumimoji="1" lang="zh-CN" altLang="zh-CN" sz="1400" b="1" dirty="0">
              <a:solidFill>
                <a:schemeClr val="bg1"/>
              </a:solidFill>
              <a:latin typeface="微软雅黑" pitchFamily="34" charset="-122"/>
              <a:ea typeface="微软雅黑" pitchFamily="34" charset="-122"/>
              <a:cs typeface="Arial" pitchFamily="34" charset="0"/>
            </a:endParaRPr>
          </a:p>
        </p:txBody>
      </p:sp>
    </p:spTree>
    <p:extLst>
      <p:ext uri="{BB962C8B-B14F-4D97-AF65-F5344CB8AC3E}">
        <p14:creationId xmlns:p14="http://schemas.microsoft.com/office/powerpoint/2010/main" val="16632329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3"/>
          <p:cNvSpPr txBox="1"/>
          <p:nvPr/>
        </p:nvSpPr>
        <p:spPr>
          <a:xfrm>
            <a:off x="566875" y="137288"/>
            <a:ext cx="12848874" cy="663956"/>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总体介绍</a:t>
            </a:r>
            <a:r>
              <a:rPr kumimoji="1" lang="en-US" altLang="zh-CN" sz="3200" b="1" dirty="0" smtClean="0">
                <a:solidFill>
                  <a:srgbClr val="00B0F0"/>
                </a:solidFill>
                <a:latin typeface="微软雅黑" pitchFamily="34" charset="-122"/>
                <a:ea typeface="微软雅黑" pitchFamily="34" charset="-122"/>
                <a:cs typeface="Arial" pitchFamily="34" charset="0"/>
              </a:rPr>
              <a:t>—</a:t>
            </a:r>
            <a:r>
              <a:rPr kumimoji="1" lang="zh-CN" altLang="en-US" sz="3200" b="1" dirty="0" smtClean="0">
                <a:solidFill>
                  <a:srgbClr val="00B0F0"/>
                </a:solidFill>
                <a:latin typeface="微软雅黑" pitchFamily="34" charset="-122"/>
                <a:ea typeface="微软雅黑" pitchFamily="34" charset="-122"/>
                <a:cs typeface="Arial" pitchFamily="34" charset="0"/>
              </a:rPr>
              <a:t>二开方案设计需考虑因素</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10" name="文本框 18"/>
          <p:cNvSpPr txBox="1">
            <a:spLocks noChangeArrowheads="1"/>
          </p:cNvSpPr>
          <p:nvPr/>
        </p:nvSpPr>
        <p:spPr bwMode="auto">
          <a:xfrm>
            <a:off x="5096639" y="2311443"/>
            <a:ext cx="1166307" cy="3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FontTx/>
              <a:buNone/>
            </a:pPr>
            <a:endParaRPr lang="zh-CN" altLang="en-US" sz="1600" dirty="0">
              <a:solidFill>
                <a:srgbClr val="FF6E1D"/>
              </a:solidFill>
              <a:latin typeface="微软雅黑" panose="020B0503020204020204" pitchFamily="34" charset="-122"/>
              <a:ea typeface="微软雅黑" panose="020B0503020204020204" pitchFamily="34" charset="-122"/>
            </a:endParaRPr>
          </a:p>
        </p:txBody>
      </p:sp>
      <p:sp>
        <p:nvSpPr>
          <p:cNvPr id="16" name="矩形 15"/>
          <p:cNvSpPr/>
          <p:nvPr/>
        </p:nvSpPr>
        <p:spPr>
          <a:xfrm>
            <a:off x="1307382" y="1071130"/>
            <a:ext cx="184731" cy="461665"/>
          </a:xfrm>
          <a:prstGeom prst="rect">
            <a:avLst/>
          </a:prstGeom>
        </p:spPr>
        <p:txBody>
          <a:bodyPr wrap="none">
            <a:spAutoFit/>
          </a:bodyPr>
          <a:lstStyle/>
          <a:p>
            <a:pPr algn="ctr"/>
            <a:endParaRPr lang="zh-CN" altLang="en-US" sz="2400" dirty="0">
              <a:latin typeface="微软雅黑" panose="020B0503020204020204" pitchFamily="34" charset="-122"/>
              <a:ea typeface="微软雅黑" panose="020B0503020204020204" pitchFamily="34" charset="-122"/>
            </a:endParaRPr>
          </a:p>
        </p:txBody>
      </p:sp>
      <p:sp>
        <p:nvSpPr>
          <p:cNvPr id="31" name="内容占位符 32"/>
          <p:cNvSpPr txBox="1">
            <a:spLocks/>
          </p:cNvSpPr>
          <p:nvPr/>
        </p:nvSpPr>
        <p:spPr>
          <a:xfrm>
            <a:off x="1174413" y="6585644"/>
            <a:ext cx="8856963" cy="248896"/>
          </a:xfrm>
          <a:prstGeom prst="rect">
            <a:avLst/>
          </a:prstGeom>
        </p:spPr>
        <p:txBody>
          <a:bodyPr>
            <a:normAutofit fontScale="47500" lnSpcReduction="20000"/>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altLang="zh-CN" smtClean="0"/>
              <a:t> </a:t>
            </a:r>
            <a:endParaRPr lang="zh-CN" altLang="en-US" dirty="0"/>
          </a:p>
        </p:txBody>
      </p:sp>
      <p:sp>
        <p:nvSpPr>
          <p:cNvPr id="102" name="矩形 101"/>
          <p:cNvSpPr/>
          <p:nvPr/>
        </p:nvSpPr>
        <p:spPr>
          <a:xfrm>
            <a:off x="3469942" y="3303625"/>
            <a:ext cx="7947358" cy="438582"/>
          </a:xfrm>
          <a:prstGeom prst="rect">
            <a:avLst/>
          </a:prstGeom>
          <a:ln>
            <a:solidFill>
              <a:schemeClr val="tx1"/>
            </a:solidFill>
            <a:prstDash val="solid"/>
          </a:ln>
        </p:spPr>
        <p:txBody>
          <a:bodyPr wrap="square" lIns="68580" tIns="34290" rIns="68580" bIns="34290">
            <a:spAutoFit/>
          </a:bodyPr>
          <a:lstStyle/>
          <a:p>
            <a:pPr fontAlgn="base"/>
            <a:r>
              <a:rPr lang="zh-CN" altLang="zh-CN" sz="1200" dirty="0">
                <a:solidFill>
                  <a:schemeClr val="bg1"/>
                </a:solidFill>
                <a:latin typeface="微软雅黑" pitchFamily="34" charset="-122"/>
                <a:ea typeface="微软雅黑" pitchFamily="34" charset="-122"/>
              </a:rPr>
              <a:t>能简单做的不复杂</a:t>
            </a:r>
            <a:r>
              <a:rPr lang="zh-CN" altLang="zh-CN" sz="1200" dirty="0" smtClean="0">
                <a:solidFill>
                  <a:schemeClr val="bg1"/>
                </a:solidFill>
                <a:latin typeface="微软雅黑" pitchFamily="34" charset="-122"/>
                <a:ea typeface="微软雅黑" pitchFamily="34" charset="-122"/>
              </a:rPr>
              <a:t>做</a:t>
            </a:r>
            <a:r>
              <a:rPr lang="zh-CN" altLang="en-US" sz="1200" dirty="0" smtClean="0">
                <a:solidFill>
                  <a:schemeClr val="bg1"/>
                </a:solidFill>
                <a:latin typeface="微软雅黑" pitchFamily="34" charset="-122"/>
                <a:ea typeface="微软雅黑" pitchFamily="34" charset="-122"/>
              </a:rPr>
              <a:t>，</a:t>
            </a:r>
            <a:r>
              <a:rPr lang="zh-CN" altLang="zh-CN" sz="1200" dirty="0">
                <a:solidFill>
                  <a:schemeClr val="bg1"/>
                </a:solidFill>
                <a:latin typeface="微软雅黑" pitchFamily="34" charset="-122"/>
                <a:ea typeface="微软雅黑" pitchFamily="34" charset="-122"/>
              </a:rPr>
              <a:t>复杂是由“简单”和“连接简单的关系”组成</a:t>
            </a:r>
            <a:r>
              <a:rPr lang="zh-CN" altLang="zh-CN" sz="1200" dirty="0" smtClean="0">
                <a:solidFill>
                  <a:schemeClr val="bg1"/>
                </a:solidFill>
                <a:latin typeface="微软雅黑" pitchFamily="34" charset="-122"/>
                <a:ea typeface="微软雅黑" pitchFamily="34" charset="-122"/>
              </a:rPr>
              <a:t>的</a:t>
            </a:r>
            <a:r>
              <a:rPr lang="zh-CN" altLang="en-US" sz="1200" dirty="0" smtClean="0">
                <a:solidFill>
                  <a:schemeClr val="bg1"/>
                </a:solidFill>
                <a:latin typeface="微软雅黑" pitchFamily="34" charset="-122"/>
                <a:ea typeface="微软雅黑" pitchFamily="34" charset="-122"/>
              </a:rPr>
              <a:t>，设计太复杂对后面的维护比较难，成本也高，</a:t>
            </a:r>
            <a:r>
              <a:rPr lang="zh-CN" altLang="zh-CN" sz="1200" dirty="0">
                <a:solidFill>
                  <a:schemeClr val="bg1"/>
                </a:solidFill>
                <a:latin typeface="微软雅黑" pitchFamily="34" charset="-122"/>
                <a:ea typeface="微软雅黑" pitchFamily="34" charset="-122"/>
              </a:rPr>
              <a:t>在设计方案时，应考虑在出现问题时，能够方便快速的定位问题</a:t>
            </a:r>
            <a:r>
              <a:rPr lang="zh-CN" altLang="zh-CN" sz="1200" dirty="0" smtClean="0">
                <a:solidFill>
                  <a:schemeClr val="bg1"/>
                </a:solidFill>
                <a:latin typeface="微软雅黑" pitchFamily="34" charset="-122"/>
                <a:ea typeface="微软雅黑" pitchFamily="34" charset="-122"/>
              </a:rPr>
              <a:t>范围</a:t>
            </a:r>
            <a:endParaRPr lang="zh-CN" altLang="en-US" sz="1200" dirty="0">
              <a:solidFill>
                <a:schemeClr val="bg1"/>
              </a:solidFill>
              <a:latin typeface="微软雅黑" pitchFamily="34" charset="-122"/>
              <a:ea typeface="微软雅黑" pitchFamily="34" charset="-122"/>
            </a:endParaRPr>
          </a:p>
        </p:txBody>
      </p:sp>
      <p:sp>
        <p:nvSpPr>
          <p:cNvPr id="103" name="矩形 102"/>
          <p:cNvSpPr/>
          <p:nvPr/>
        </p:nvSpPr>
        <p:spPr>
          <a:xfrm>
            <a:off x="2013043" y="950842"/>
            <a:ext cx="1036181" cy="284693"/>
          </a:xfrm>
          <a:prstGeom prst="rect">
            <a:avLst/>
          </a:prstGeom>
        </p:spPr>
        <p:txBody>
          <a:bodyPr wrap="none" lIns="68580" tIns="34290" rIns="68580" bIns="34290">
            <a:spAutoFit/>
          </a:bodyPr>
          <a:lstStyle/>
          <a:p>
            <a:r>
              <a:rPr lang="zh-CN" altLang="en-US" sz="1400" b="1" dirty="0" smtClean="0">
                <a:solidFill>
                  <a:srgbClr val="FFC000"/>
                </a:solidFill>
                <a:latin typeface="微软雅黑" pitchFamily="34" charset="-122"/>
                <a:ea typeface="微软雅黑" pitchFamily="34" charset="-122"/>
              </a:rPr>
              <a:t>需求符合性</a:t>
            </a:r>
            <a:endParaRPr lang="zh-CN" altLang="en-US" sz="1400" b="1" dirty="0">
              <a:solidFill>
                <a:srgbClr val="FFC000"/>
              </a:solidFill>
              <a:latin typeface="微软雅黑" pitchFamily="34" charset="-122"/>
              <a:ea typeface="微软雅黑" pitchFamily="34" charset="-122"/>
            </a:endParaRPr>
          </a:p>
        </p:txBody>
      </p:sp>
      <p:sp>
        <p:nvSpPr>
          <p:cNvPr id="104" name="矩形 103"/>
          <p:cNvSpPr/>
          <p:nvPr/>
        </p:nvSpPr>
        <p:spPr>
          <a:xfrm>
            <a:off x="1682843" y="1757261"/>
            <a:ext cx="1395254" cy="284693"/>
          </a:xfrm>
          <a:prstGeom prst="rect">
            <a:avLst/>
          </a:prstGeom>
        </p:spPr>
        <p:txBody>
          <a:bodyPr wrap="none" lIns="68580" tIns="34290" rIns="68580" bIns="34290">
            <a:spAutoFit/>
          </a:bodyPr>
          <a:lstStyle/>
          <a:p>
            <a:r>
              <a:rPr lang="zh-CN" altLang="en-US" sz="1400" b="1" dirty="0" smtClean="0">
                <a:solidFill>
                  <a:srgbClr val="FFC000"/>
                </a:solidFill>
                <a:latin typeface="微软雅黑" pitchFamily="34" charset="-122"/>
                <a:ea typeface="微软雅黑" pitchFamily="34" charset="-122"/>
              </a:rPr>
              <a:t>灵活性和扩展性</a:t>
            </a:r>
            <a:endParaRPr lang="zh-CN" altLang="en-US" sz="1400" b="1" dirty="0">
              <a:solidFill>
                <a:srgbClr val="FFC000"/>
              </a:solidFill>
              <a:latin typeface="微软雅黑" pitchFamily="34" charset="-122"/>
              <a:ea typeface="微软雅黑" pitchFamily="34" charset="-122"/>
            </a:endParaRPr>
          </a:p>
        </p:txBody>
      </p:sp>
      <p:sp>
        <p:nvSpPr>
          <p:cNvPr id="105" name="矩形 104"/>
          <p:cNvSpPr/>
          <p:nvPr/>
        </p:nvSpPr>
        <p:spPr>
          <a:xfrm>
            <a:off x="958943" y="2583867"/>
            <a:ext cx="2113399" cy="284693"/>
          </a:xfrm>
          <a:prstGeom prst="rect">
            <a:avLst/>
          </a:prstGeom>
        </p:spPr>
        <p:txBody>
          <a:bodyPr wrap="none" lIns="68580" tIns="34290" rIns="68580" bIns="34290">
            <a:spAutoFit/>
          </a:bodyPr>
          <a:lstStyle/>
          <a:p>
            <a:r>
              <a:rPr lang="zh-CN" altLang="zh-CN" sz="1400" b="1" dirty="0">
                <a:solidFill>
                  <a:srgbClr val="FFC000"/>
                </a:solidFill>
                <a:latin typeface="微软雅黑" pitchFamily="34" charset="-122"/>
                <a:ea typeface="微软雅黑" pitchFamily="34" charset="-122"/>
              </a:rPr>
              <a:t>健壮性、稳定性、可靠性</a:t>
            </a:r>
            <a:endParaRPr lang="zh-CN" altLang="en-US" sz="1400" b="1" dirty="0">
              <a:solidFill>
                <a:srgbClr val="FFC000"/>
              </a:solidFill>
              <a:latin typeface="微软雅黑" pitchFamily="34" charset="-122"/>
              <a:ea typeface="微软雅黑" pitchFamily="34" charset="-122"/>
            </a:endParaRPr>
          </a:p>
        </p:txBody>
      </p:sp>
      <p:sp>
        <p:nvSpPr>
          <p:cNvPr id="106" name="矩形 105"/>
          <p:cNvSpPr/>
          <p:nvPr/>
        </p:nvSpPr>
        <p:spPr>
          <a:xfrm>
            <a:off x="1474020" y="3384184"/>
            <a:ext cx="1574790" cy="284693"/>
          </a:xfrm>
          <a:prstGeom prst="rect">
            <a:avLst/>
          </a:prstGeom>
        </p:spPr>
        <p:txBody>
          <a:bodyPr wrap="none" lIns="68580" tIns="34290" rIns="68580" bIns="34290">
            <a:spAutoFit/>
          </a:bodyPr>
          <a:lstStyle/>
          <a:p>
            <a:r>
              <a:rPr lang="zh-CN" altLang="zh-CN" sz="1400" b="1" dirty="0">
                <a:solidFill>
                  <a:srgbClr val="FFC000"/>
                </a:solidFill>
                <a:latin typeface="微软雅黑" pitchFamily="34" charset="-122"/>
                <a:ea typeface="微软雅黑" pitchFamily="34" charset="-122"/>
              </a:rPr>
              <a:t>可维护性、复杂度</a:t>
            </a:r>
            <a:endParaRPr lang="zh-CN" altLang="en-US" sz="1400" b="1" dirty="0">
              <a:solidFill>
                <a:srgbClr val="FFC000"/>
              </a:solidFill>
              <a:latin typeface="微软雅黑" pitchFamily="34" charset="-122"/>
              <a:ea typeface="微软雅黑" pitchFamily="34" charset="-122"/>
            </a:endParaRPr>
          </a:p>
        </p:txBody>
      </p:sp>
      <p:sp>
        <p:nvSpPr>
          <p:cNvPr id="107" name="矩形 106"/>
          <p:cNvSpPr/>
          <p:nvPr/>
        </p:nvSpPr>
        <p:spPr>
          <a:xfrm>
            <a:off x="3459707" y="977467"/>
            <a:ext cx="4572000" cy="253916"/>
          </a:xfrm>
          <a:prstGeom prst="rect">
            <a:avLst/>
          </a:prstGeom>
        </p:spPr>
        <p:txBody>
          <a:bodyPr lIns="68580" tIns="34290" rIns="68580" bIns="34290">
            <a:spAutoFit/>
          </a:bodyPr>
          <a:lstStyle/>
          <a:p>
            <a:pPr fontAlgn="base"/>
            <a:r>
              <a:rPr lang="zh-CN" altLang="zh-CN" sz="1200" dirty="0">
                <a:solidFill>
                  <a:schemeClr val="bg1"/>
                </a:solidFill>
                <a:latin typeface="微软雅黑" pitchFamily="34" charset="-122"/>
                <a:ea typeface="微软雅黑" pitchFamily="34" charset="-122"/>
              </a:rPr>
              <a:t>功能需求和非</a:t>
            </a:r>
            <a:r>
              <a:rPr lang="zh-CN" altLang="zh-CN" sz="1200" dirty="0" smtClean="0">
                <a:solidFill>
                  <a:schemeClr val="bg1"/>
                </a:solidFill>
                <a:latin typeface="微软雅黑" pitchFamily="34" charset="-122"/>
                <a:ea typeface="微软雅黑" pitchFamily="34" charset="-122"/>
              </a:rPr>
              <a:t>功能需求</a:t>
            </a:r>
            <a:r>
              <a:rPr lang="zh-CN" altLang="en-US" sz="1200" dirty="0" smtClean="0">
                <a:solidFill>
                  <a:schemeClr val="bg1"/>
                </a:solidFill>
                <a:latin typeface="微软雅黑" pitchFamily="34" charset="-122"/>
                <a:ea typeface="微软雅黑" pitchFamily="34" charset="-122"/>
              </a:rPr>
              <a:t>的</a:t>
            </a:r>
            <a:r>
              <a:rPr lang="zh-CN" altLang="zh-CN" sz="1200" dirty="0">
                <a:solidFill>
                  <a:schemeClr val="bg1"/>
                </a:solidFill>
                <a:latin typeface="微软雅黑" pitchFamily="34" charset="-122"/>
                <a:ea typeface="微软雅黑" pitchFamily="34" charset="-122"/>
              </a:rPr>
              <a:t>正确性、完整性</a:t>
            </a:r>
            <a:endParaRPr lang="zh-CN" altLang="en-US" sz="1200" dirty="0">
              <a:solidFill>
                <a:schemeClr val="bg1"/>
              </a:solidFill>
              <a:latin typeface="微软雅黑" pitchFamily="34" charset="-122"/>
              <a:ea typeface="微软雅黑" pitchFamily="34" charset="-122"/>
            </a:endParaRPr>
          </a:p>
        </p:txBody>
      </p:sp>
      <p:sp>
        <p:nvSpPr>
          <p:cNvPr id="108" name="矩形 107"/>
          <p:cNvSpPr/>
          <p:nvPr/>
        </p:nvSpPr>
        <p:spPr>
          <a:xfrm>
            <a:off x="3469942" y="1658315"/>
            <a:ext cx="7921958" cy="438582"/>
          </a:xfrm>
          <a:prstGeom prst="rect">
            <a:avLst/>
          </a:prstGeom>
        </p:spPr>
        <p:txBody>
          <a:bodyPr wrap="square" lIns="68580" tIns="34290" rIns="68580" bIns="34290">
            <a:spAutoFit/>
          </a:bodyPr>
          <a:lstStyle/>
          <a:p>
            <a:pPr fontAlgn="base"/>
            <a:r>
              <a:rPr lang="zh-CN" altLang="zh-CN" sz="1200" dirty="0">
                <a:solidFill>
                  <a:schemeClr val="bg1"/>
                </a:solidFill>
                <a:latin typeface="微软雅黑" pitchFamily="34" charset="-122"/>
                <a:ea typeface="微软雅黑" pitchFamily="34" charset="-122"/>
              </a:rPr>
              <a:t>最大限度的降低模块间的耦合。减少不必要的模块间的调用和数据依赖</a:t>
            </a:r>
            <a:r>
              <a:rPr lang="zh-CN" altLang="en-US" sz="1200" dirty="0">
                <a:solidFill>
                  <a:schemeClr val="bg1"/>
                </a:solidFill>
                <a:latin typeface="微软雅黑" pitchFamily="34" charset="-122"/>
                <a:ea typeface="微软雅黑" pitchFamily="34" charset="-122"/>
              </a:rPr>
              <a:t>，设计尽量做到可以通过配置，让客户能动态调整来满足不同的需求，</a:t>
            </a:r>
            <a:r>
              <a:rPr lang="zh-CN" altLang="zh-CN" sz="1200" dirty="0">
                <a:solidFill>
                  <a:schemeClr val="bg1"/>
                </a:solidFill>
                <a:latin typeface="微软雅黑" pitchFamily="34" charset="-122"/>
                <a:ea typeface="微软雅黑" pitchFamily="34" charset="-122"/>
              </a:rPr>
              <a:t>在思考设计方案时，要尽量做到面面俱到，即使是当前不需要的功能</a:t>
            </a:r>
            <a:endParaRPr lang="zh-CN" altLang="en-US" sz="1200" dirty="0">
              <a:solidFill>
                <a:schemeClr val="bg1"/>
              </a:solidFill>
              <a:latin typeface="微软雅黑" pitchFamily="34" charset="-122"/>
              <a:ea typeface="微软雅黑" pitchFamily="34" charset="-122"/>
            </a:endParaRPr>
          </a:p>
        </p:txBody>
      </p:sp>
      <p:sp>
        <p:nvSpPr>
          <p:cNvPr id="109" name="矩形 108"/>
          <p:cNvSpPr/>
          <p:nvPr/>
        </p:nvSpPr>
        <p:spPr>
          <a:xfrm>
            <a:off x="3469940" y="2369069"/>
            <a:ext cx="7858460" cy="623248"/>
          </a:xfrm>
          <a:prstGeom prst="rect">
            <a:avLst/>
          </a:prstGeom>
        </p:spPr>
        <p:txBody>
          <a:bodyPr wrap="square" lIns="68580" tIns="34290" rIns="68580" bIns="34290">
            <a:spAutoFit/>
          </a:bodyPr>
          <a:lstStyle/>
          <a:p>
            <a:pPr fontAlgn="base"/>
            <a:r>
              <a:rPr lang="zh-CN" altLang="zh-CN" sz="1200" dirty="0">
                <a:solidFill>
                  <a:schemeClr val="bg1"/>
                </a:solidFill>
                <a:latin typeface="微软雅黑" pitchFamily="34" charset="-122"/>
                <a:ea typeface="微软雅黑" pitchFamily="34" charset="-122"/>
              </a:rPr>
              <a:t>健壮的设计，就是</a:t>
            </a:r>
            <a:r>
              <a:rPr lang="zh-CN" altLang="zh-CN" sz="1200" dirty="0" smtClean="0">
                <a:solidFill>
                  <a:schemeClr val="bg1"/>
                </a:solidFill>
                <a:latin typeface="微软雅黑" pitchFamily="34" charset="-122"/>
                <a:ea typeface="微软雅黑" pitchFamily="34" charset="-122"/>
              </a:rPr>
              <a:t>要</a:t>
            </a:r>
            <a:r>
              <a:rPr lang="zh-CN" altLang="en-US" sz="1200" dirty="0" smtClean="0">
                <a:solidFill>
                  <a:schemeClr val="bg1"/>
                </a:solidFill>
                <a:latin typeface="微软雅黑" pitchFamily="34" charset="-122"/>
                <a:ea typeface="微软雅黑" pitchFamily="34" charset="-122"/>
              </a:rPr>
              <a:t>控制把持</a:t>
            </a:r>
            <a:r>
              <a:rPr lang="zh-CN" altLang="zh-CN" sz="1200" dirty="0" smtClean="0">
                <a:solidFill>
                  <a:schemeClr val="bg1"/>
                </a:solidFill>
                <a:latin typeface="微软雅黑" pitchFamily="34" charset="-122"/>
                <a:ea typeface="微软雅黑" pitchFamily="34" charset="-122"/>
              </a:rPr>
              <a:t>住</a:t>
            </a:r>
            <a:r>
              <a:rPr lang="zh-CN" altLang="zh-CN" sz="1200" dirty="0">
                <a:solidFill>
                  <a:schemeClr val="bg1"/>
                </a:solidFill>
                <a:latin typeface="微软雅黑" pitchFamily="34" charset="-122"/>
                <a:ea typeface="微软雅黑" pitchFamily="34" charset="-122"/>
              </a:rPr>
              <a:t>这些异常的</a:t>
            </a:r>
            <a:r>
              <a:rPr lang="zh-CN" altLang="zh-CN" sz="1200" dirty="0" smtClean="0">
                <a:solidFill>
                  <a:schemeClr val="bg1"/>
                </a:solidFill>
                <a:latin typeface="微软雅黑" pitchFamily="34" charset="-122"/>
                <a:ea typeface="微软雅黑" pitchFamily="34" charset="-122"/>
              </a:rPr>
              <a:t>路</a:t>
            </a:r>
            <a:r>
              <a:rPr lang="zh-CN" altLang="en-US" sz="1200" dirty="0" smtClean="0">
                <a:solidFill>
                  <a:schemeClr val="bg1"/>
                </a:solidFill>
                <a:latin typeface="微软雅黑" pitchFamily="34" charset="-122"/>
                <a:ea typeface="微软雅黑" pitchFamily="34" charset="-122"/>
              </a:rPr>
              <a:t>，</a:t>
            </a:r>
            <a:r>
              <a:rPr lang="zh-CN" altLang="zh-CN" sz="1200" dirty="0">
                <a:solidFill>
                  <a:schemeClr val="bg1"/>
                </a:solidFill>
                <a:latin typeface="微软雅黑" pitchFamily="34" charset="-122"/>
                <a:ea typeface="微软雅黑" pitchFamily="34" charset="-122"/>
              </a:rPr>
              <a:t>从设计上，针对性能等方面留出一些余量，保证能够抵抗住异常的波动</a:t>
            </a:r>
            <a:r>
              <a:rPr lang="zh-CN" altLang="en-US" sz="1200" dirty="0">
                <a:solidFill>
                  <a:schemeClr val="bg1"/>
                </a:solidFill>
                <a:latin typeface="微软雅黑" pitchFamily="34" charset="-122"/>
                <a:ea typeface="微软雅黑" pitchFamily="34" charset="-122"/>
              </a:rPr>
              <a:t>，</a:t>
            </a:r>
            <a:r>
              <a:rPr lang="zh-CN" altLang="zh-CN" sz="1200" dirty="0">
                <a:solidFill>
                  <a:schemeClr val="bg1"/>
                </a:solidFill>
                <a:latin typeface="微软雅黑" pitchFamily="34" charset="-122"/>
                <a:ea typeface="微软雅黑" pitchFamily="34" charset="-122"/>
              </a:rPr>
              <a:t>跳出正常业务或逻辑流程分析可能存在的异常</a:t>
            </a:r>
            <a:r>
              <a:rPr lang="zh-CN" altLang="en-US" sz="1200" dirty="0">
                <a:solidFill>
                  <a:schemeClr val="bg1"/>
                </a:solidFill>
                <a:latin typeface="微软雅黑" pitchFamily="34" charset="-122"/>
                <a:ea typeface="微软雅黑" pitchFamily="34" charset="-122"/>
              </a:rPr>
              <a:t>，</a:t>
            </a:r>
            <a:r>
              <a:rPr lang="zh-CN" altLang="zh-CN" sz="1200" dirty="0">
                <a:solidFill>
                  <a:schemeClr val="bg1"/>
                </a:solidFill>
                <a:latin typeface="微软雅黑" pitchFamily="34" charset="-122"/>
                <a:ea typeface="微软雅黑" pitchFamily="34" charset="-122"/>
              </a:rPr>
              <a:t>从逻辑上判断是否会存在异常情况。尽量少从业务上判断异常是否</a:t>
            </a:r>
            <a:r>
              <a:rPr lang="zh-CN" altLang="zh-CN" sz="1200" dirty="0" smtClean="0">
                <a:solidFill>
                  <a:schemeClr val="bg1"/>
                </a:solidFill>
                <a:latin typeface="微软雅黑" pitchFamily="34" charset="-122"/>
                <a:ea typeface="微软雅黑" pitchFamily="34" charset="-122"/>
              </a:rPr>
              <a:t>存在</a:t>
            </a:r>
            <a:r>
              <a:rPr lang="zh-CN" altLang="en-US" sz="1200" dirty="0" smtClean="0">
                <a:solidFill>
                  <a:schemeClr val="bg1"/>
                </a:solidFill>
                <a:latin typeface="微软雅黑" pitchFamily="34" charset="-122"/>
                <a:ea typeface="微软雅黑" pitchFamily="34" charset="-122"/>
              </a:rPr>
              <a:t>，</a:t>
            </a:r>
            <a:r>
              <a:rPr lang="zh-CN" altLang="zh-CN" sz="1200" dirty="0">
                <a:solidFill>
                  <a:schemeClr val="bg1"/>
                </a:solidFill>
                <a:latin typeface="微软雅黑" pitchFamily="34" charset="-122"/>
                <a:ea typeface="微软雅黑" pitchFamily="34" charset="-122"/>
              </a:rPr>
              <a:t>不影响业务使用的情况下，只要保证异常在可控范围内即可</a:t>
            </a:r>
            <a:endParaRPr lang="zh-CN" altLang="en-US" sz="1200" dirty="0">
              <a:solidFill>
                <a:schemeClr val="bg1"/>
              </a:solidFill>
              <a:latin typeface="微软雅黑" pitchFamily="34" charset="-122"/>
              <a:ea typeface="微软雅黑" pitchFamily="34" charset="-122"/>
            </a:endParaRPr>
          </a:p>
        </p:txBody>
      </p:sp>
      <p:sp>
        <p:nvSpPr>
          <p:cNvPr id="110" name="矩形 109"/>
          <p:cNvSpPr/>
          <p:nvPr/>
        </p:nvSpPr>
        <p:spPr>
          <a:xfrm>
            <a:off x="3357348" y="932143"/>
            <a:ext cx="8072652" cy="369819"/>
          </a:xfrm>
          <a:prstGeom prst="rect">
            <a:avLst/>
          </a:prstGeom>
          <a:noFill/>
          <a:ln w="3175" cmpd="dbl">
            <a:solidFill>
              <a:schemeClr val="bg1"/>
            </a:solidFill>
            <a:prstDash val="solid"/>
          </a:ln>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zh-CN" altLang="en-US"/>
          </a:p>
        </p:txBody>
      </p:sp>
      <p:sp>
        <p:nvSpPr>
          <p:cNvPr id="111" name="矩形 110"/>
          <p:cNvSpPr/>
          <p:nvPr/>
        </p:nvSpPr>
        <p:spPr>
          <a:xfrm>
            <a:off x="3357347" y="2292869"/>
            <a:ext cx="8072653" cy="724706"/>
          </a:xfrm>
          <a:prstGeom prst="rect">
            <a:avLst/>
          </a:prstGeom>
          <a:noFill/>
          <a:ln w="3175">
            <a:solidFill>
              <a:schemeClr val="bg1"/>
            </a:solidFill>
            <a:prstDash val="solid"/>
          </a:ln>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zh-CN" altLang="en-US"/>
          </a:p>
        </p:txBody>
      </p:sp>
      <p:sp>
        <p:nvSpPr>
          <p:cNvPr id="112" name="矩形 111"/>
          <p:cNvSpPr/>
          <p:nvPr/>
        </p:nvSpPr>
        <p:spPr>
          <a:xfrm>
            <a:off x="3357347" y="1573576"/>
            <a:ext cx="8072653" cy="497922"/>
          </a:xfrm>
          <a:prstGeom prst="rect">
            <a:avLst/>
          </a:prstGeom>
          <a:noFill/>
          <a:ln w="3175" cmpd="sng">
            <a:solidFill>
              <a:schemeClr val="bg1"/>
            </a:solidFill>
            <a:prstDash val="solid"/>
          </a:ln>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zh-CN" altLang="en-US"/>
          </a:p>
        </p:txBody>
      </p:sp>
      <p:sp>
        <p:nvSpPr>
          <p:cNvPr id="113" name="矩形 112"/>
          <p:cNvSpPr/>
          <p:nvPr/>
        </p:nvSpPr>
        <p:spPr>
          <a:xfrm>
            <a:off x="3357347" y="3278225"/>
            <a:ext cx="8072653" cy="489382"/>
          </a:xfrm>
          <a:prstGeom prst="rect">
            <a:avLst/>
          </a:prstGeom>
          <a:noFill/>
          <a:ln w="3175">
            <a:solidFill>
              <a:schemeClr val="bg1"/>
            </a:solidFill>
            <a:prstDash val="solid"/>
          </a:ln>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zh-CN" altLang="en-US"/>
          </a:p>
        </p:txBody>
      </p:sp>
      <p:cxnSp>
        <p:nvCxnSpPr>
          <p:cNvPr id="114" name="直接连接符 113"/>
          <p:cNvCxnSpPr/>
          <p:nvPr/>
        </p:nvCxnSpPr>
        <p:spPr>
          <a:xfrm>
            <a:off x="3006867" y="1103756"/>
            <a:ext cx="337781" cy="0"/>
          </a:xfrm>
          <a:prstGeom prst="line">
            <a:avLst/>
          </a:prstGeom>
          <a:ln w="3175">
            <a:solidFill>
              <a:schemeClr val="bg1"/>
            </a:solidFill>
            <a:tailEnd type="diamond"/>
          </a:ln>
        </p:spPr>
        <p:style>
          <a:lnRef idx="2">
            <a:schemeClr val="accent1"/>
          </a:lnRef>
          <a:fillRef idx="0">
            <a:schemeClr val="accent1"/>
          </a:fillRef>
          <a:effectRef idx="1">
            <a:schemeClr val="accent1"/>
          </a:effectRef>
          <a:fontRef idx="minor">
            <a:schemeClr val="tx1"/>
          </a:fontRef>
        </p:style>
      </p:cxnSp>
      <p:cxnSp>
        <p:nvCxnSpPr>
          <p:cNvPr id="115" name="直接连接符 114"/>
          <p:cNvCxnSpPr/>
          <p:nvPr/>
        </p:nvCxnSpPr>
        <p:spPr>
          <a:xfrm>
            <a:off x="3019567" y="1895427"/>
            <a:ext cx="337781" cy="0"/>
          </a:xfrm>
          <a:prstGeom prst="line">
            <a:avLst/>
          </a:prstGeom>
          <a:ln w="3175">
            <a:solidFill>
              <a:schemeClr val="bg1"/>
            </a:solidFill>
            <a:tailEnd type="diamond"/>
          </a:ln>
        </p:spPr>
        <p:style>
          <a:lnRef idx="2">
            <a:schemeClr val="accent1"/>
          </a:lnRef>
          <a:fillRef idx="0">
            <a:schemeClr val="accent1"/>
          </a:fillRef>
          <a:effectRef idx="1">
            <a:schemeClr val="accent1"/>
          </a:effectRef>
          <a:fontRef idx="minor">
            <a:schemeClr val="tx1"/>
          </a:fontRef>
        </p:style>
      </p:cxnSp>
      <p:cxnSp>
        <p:nvCxnSpPr>
          <p:cNvPr id="116" name="直接连接符 115"/>
          <p:cNvCxnSpPr/>
          <p:nvPr/>
        </p:nvCxnSpPr>
        <p:spPr>
          <a:xfrm>
            <a:off x="3006867" y="2700074"/>
            <a:ext cx="337781" cy="0"/>
          </a:xfrm>
          <a:prstGeom prst="line">
            <a:avLst/>
          </a:prstGeom>
          <a:ln w="3175">
            <a:solidFill>
              <a:schemeClr val="bg1"/>
            </a:solidFill>
            <a:tailEnd type="diamond"/>
          </a:ln>
        </p:spPr>
        <p:style>
          <a:lnRef idx="2">
            <a:schemeClr val="accent1"/>
          </a:lnRef>
          <a:fillRef idx="0">
            <a:schemeClr val="accent1"/>
          </a:fillRef>
          <a:effectRef idx="1">
            <a:schemeClr val="accent1"/>
          </a:effectRef>
          <a:fontRef idx="minor">
            <a:schemeClr val="tx1"/>
          </a:fontRef>
        </p:style>
      </p:cxnSp>
      <p:cxnSp>
        <p:nvCxnSpPr>
          <p:cNvPr id="117" name="直接连接符 116"/>
          <p:cNvCxnSpPr/>
          <p:nvPr/>
        </p:nvCxnSpPr>
        <p:spPr>
          <a:xfrm>
            <a:off x="3004212" y="3521335"/>
            <a:ext cx="337781" cy="0"/>
          </a:xfrm>
          <a:prstGeom prst="line">
            <a:avLst/>
          </a:prstGeom>
          <a:ln w="3175">
            <a:solidFill>
              <a:schemeClr val="bg1"/>
            </a:solidFill>
            <a:tailEnd type="diamond"/>
          </a:ln>
        </p:spPr>
        <p:style>
          <a:lnRef idx="2">
            <a:schemeClr val="accent1"/>
          </a:lnRef>
          <a:fillRef idx="0">
            <a:schemeClr val="accent1"/>
          </a:fillRef>
          <a:effectRef idx="1">
            <a:schemeClr val="accent1"/>
          </a:effectRef>
          <a:fontRef idx="minor">
            <a:schemeClr val="tx1"/>
          </a:fontRef>
        </p:style>
      </p:cxnSp>
      <p:sp>
        <p:nvSpPr>
          <p:cNvPr id="121" name="矩形 120"/>
          <p:cNvSpPr/>
          <p:nvPr/>
        </p:nvSpPr>
        <p:spPr>
          <a:xfrm>
            <a:off x="2248720" y="4108084"/>
            <a:ext cx="738023" cy="315471"/>
          </a:xfrm>
          <a:prstGeom prst="rect">
            <a:avLst/>
          </a:prstGeom>
        </p:spPr>
        <p:txBody>
          <a:bodyPr wrap="none" lIns="68580" tIns="34290" rIns="68580" bIns="34290">
            <a:spAutoFit/>
          </a:bodyPr>
          <a:lstStyle/>
          <a:p>
            <a:r>
              <a:rPr lang="zh-CN" altLang="zh-CN" sz="1600" b="1" dirty="0">
                <a:solidFill>
                  <a:srgbClr val="FFC000"/>
                </a:solidFill>
                <a:latin typeface="微软雅黑" pitchFamily="34" charset="-122"/>
                <a:ea typeface="微软雅黑" pitchFamily="34" charset="-122"/>
              </a:rPr>
              <a:t> </a:t>
            </a:r>
            <a:r>
              <a:rPr lang="zh-CN" altLang="zh-CN" sz="1400" b="1" dirty="0">
                <a:solidFill>
                  <a:srgbClr val="FFC000"/>
                </a:solidFill>
                <a:latin typeface="微软雅黑" pitchFamily="34" charset="-122"/>
                <a:ea typeface="微软雅黑" pitchFamily="34" charset="-122"/>
              </a:rPr>
              <a:t>易用性</a:t>
            </a:r>
            <a:endParaRPr lang="zh-CN" altLang="en-US" sz="1400" b="1" dirty="0">
              <a:solidFill>
                <a:srgbClr val="FFC000"/>
              </a:solidFill>
              <a:latin typeface="微软雅黑" pitchFamily="34" charset="-122"/>
              <a:ea typeface="微软雅黑" pitchFamily="34" charset="-122"/>
            </a:endParaRPr>
          </a:p>
        </p:txBody>
      </p:sp>
      <p:cxnSp>
        <p:nvCxnSpPr>
          <p:cNvPr id="122" name="直接连接符 121"/>
          <p:cNvCxnSpPr/>
          <p:nvPr/>
        </p:nvCxnSpPr>
        <p:spPr>
          <a:xfrm>
            <a:off x="2966112" y="4283335"/>
            <a:ext cx="337781" cy="0"/>
          </a:xfrm>
          <a:prstGeom prst="line">
            <a:avLst/>
          </a:prstGeom>
          <a:ln w="3175">
            <a:solidFill>
              <a:schemeClr val="bg1"/>
            </a:solidFill>
            <a:tailEnd type="diamond"/>
          </a:ln>
        </p:spPr>
        <p:style>
          <a:lnRef idx="2">
            <a:schemeClr val="accent1"/>
          </a:lnRef>
          <a:fillRef idx="0">
            <a:schemeClr val="accent1"/>
          </a:fillRef>
          <a:effectRef idx="1">
            <a:schemeClr val="accent1"/>
          </a:effectRef>
          <a:fontRef idx="minor">
            <a:schemeClr val="tx1"/>
          </a:fontRef>
        </p:style>
      </p:cxnSp>
      <p:sp>
        <p:nvSpPr>
          <p:cNvPr id="123" name="矩形 122"/>
          <p:cNvSpPr/>
          <p:nvPr/>
        </p:nvSpPr>
        <p:spPr>
          <a:xfrm>
            <a:off x="3457242" y="4129125"/>
            <a:ext cx="7934658" cy="438582"/>
          </a:xfrm>
          <a:prstGeom prst="rect">
            <a:avLst/>
          </a:prstGeom>
        </p:spPr>
        <p:txBody>
          <a:bodyPr wrap="square" lIns="68580" tIns="34290" rIns="68580" bIns="34290">
            <a:spAutoFit/>
          </a:bodyPr>
          <a:lstStyle/>
          <a:p>
            <a:pPr fontAlgn="base"/>
            <a:r>
              <a:rPr lang="zh-CN" altLang="en-US" sz="1200" dirty="0">
                <a:solidFill>
                  <a:schemeClr val="bg1"/>
                </a:solidFill>
                <a:latin typeface="微软雅黑" pitchFamily="34" charset="-122"/>
                <a:ea typeface="微软雅黑" pitchFamily="34" charset="-122"/>
              </a:rPr>
              <a:t>二</a:t>
            </a:r>
            <a:r>
              <a:rPr lang="zh-CN" altLang="en-US" sz="1200" dirty="0" smtClean="0">
                <a:solidFill>
                  <a:schemeClr val="bg1"/>
                </a:solidFill>
                <a:latin typeface="微软雅黑" pitchFamily="34" charset="-122"/>
                <a:ea typeface="微软雅黑" pitchFamily="34" charset="-122"/>
              </a:rPr>
              <a:t>开设计出来的功能点操作要方便使用，简单明了，尽量简化操作、智能，复杂的操作最好是让系统自动执行，多步操作能合并的尽量合并到一步实现“一键操作”</a:t>
            </a:r>
            <a:endParaRPr lang="zh-CN" altLang="en-US" sz="1200" dirty="0">
              <a:solidFill>
                <a:schemeClr val="bg1"/>
              </a:solidFill>
              <a:latin typeface="微软雅黑" pitchFamily="34" charset="-122"/>
              <a:ea typeface="微软雅黑" pitchFamily="34" charset="-122"/>
            </a:endParaRPr>
          </a:p>
        </p:txBody>
      </p:sp>
      <p:sp>
        <p:nvSpPr>
          <p:cNvPr id="124" name="矩形 123"/>
          <p:cNvSpPr/>
          <p:nvPr/>
        </p:nvSpPr>
        <p:spPr>
          <a:xfrm>
            <a:off x="3344647" y="4078325"/>
            <a:ext cx="8072653" cy="502082"/>
          </a:xfrm>
          <a:prstGeom prst="rect">
            <a:avLst/>
          </a:prstGeom>
          <a:noFill/>
          <a:ln w="3175">
            <a:solidFill>
              <a:schemeClr val="bg1"/>
            </a:solidFill>
            <a:prstDash val="solid"/>
          </a:ln>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zh-CN" altLang="en-US"/>
          </a:p>
        </p:txBody>
      </p:sp>
      <p:sp>
        <p:nvSpPr>
          <p:cNvPr id="127" name="矩形 126"/>
          <p:cNvSpPr/>
          <p:nvPr/>
        </p:nvSpPr>
        <p:spPr>
          <a:xfrm>
            <a:off x="2147120" y="5047884"/>
            <a:ext cx="856645" cy="284693"/>
          </a:xfrm>
          <a:prstGeom prst="rect">
            <a:avLst/>
          </a:prstGeom>
        </p:spPr>
        <p:txBody>
          <a:bodyPr wrap="none" lIns="68580" tIns="34290" rIns="68580" bIns="34290">
            <a:spAutoFit/>
          </a:bodyPr>
          <a:lstStyle/>
          <a:p>
            <a:r>
              <a:rPr lang="zh-CN" altLang="zh-CN" sz="1400" b="1" dirty="0">
                <a:solidFill>
                  <a:srgbClr val="FFC000"/>
                </a:solidFill>
                <a:latin typeface="微软雅黑" pitchFamily="34" charset="-122"/>
                <a:ea typeface="微软雅黑" pitchFamily="34" charset="-122"/>
              </a:rPr>
              <a:t>高可用性</a:t>
            </a:r>
            <a:endParaRPr lang="zh-CN" altLang="en-US" sz="1400" b="1" dirty="0">
              <a:solidFill>
                <a:srgbClr val="FFC000"/>
              </a:solidFill>
              <a:latin typeface="微软雅黑" pitchFamily="34" charset="-122"/>
              <a:ea typeface="微软雅黑" pitchFamily="34" charset="-122"/>
            </a:endParaRPr>
          </a:p>
        </p:txBody>
      </p:sp>
      <p:cxnSp>
        <p:nvCxnSpPr>
          <p:cNvPr id="128" name="直接连接符 127"/>
          <p:cNvCxnSpPr/>
          <p:nvPr/>
        </p:nvCxnSpPr>
        <p:spPr>
          <a:xfrm>
            <a:off x="2966112" y="5185035"/>
            <a:ext cx="337781" cy="0"/>
          </a:xfrm>
          <a:prstGeom prst="line">
            <a:avLst/>
          </a:prstGeom>
          <a:ln w="3175">
            <a:solidFill>
              <a:schemeClr val="bg1"/>
            </a:solidFill>
            <a:tailEnd type="diamond"/>
          </a:ln>
        </p:spPr>
        <p:style>
          <a:lnRef idx="2">
            <a:schemeClr val="accent1"/>
          </a:lnRef>
          <a:fillRef idx="0">
            <a:schemeClr val="accent1"/>
          </a:fillRef>
          <a:effectRef idx="1">
            <a:schemeClr val="accent1"/>
          </a:effectRef>
          <a:fontRef idx="minor">
            <a:schemeClr val="tx1"/>
          </a:fontRef>
        </p:style>
      </p:cxnSp>
      <p:sp>
        <p:nvSpPr>
          <p:cNvPr id="129" name="矩形 128"/>
          <p:cNvSpPr/>
          <p:nvPr/>
        </p:nvSpPr>
        <p:spPr>
          <a:xfrm>
            <a:off x="3431842" y="4980024"/>
            <a:ext cx="8036258" cy="438582"/>
          </a:xfrm>
          <a:prstGeom prst="rect">
            <a:avLst/>
          </a:prstGeom>
        </p:spPr>
        <p:txBody>
          <a:bodyPr wrap="square" lIns="68580" tIns="34290" rIns="68580" bIns="34290">
            <a:spAutoFit/>
          </a:bodyPr>
          <a:lstStyle/>
          <a:p>
            <a:r>
              <a:rPr lang="zh-CN" altLang="zh-CN" sz="1200" dirty="0">
                <a:solidFill>
                  <a:schemeClr val="bg1"/>
                </a:solidFill>
                <a:latin typeface="微软雅黑" pitchFamily="34" charset="-122"/>
                <a:ea typeface="微软雅黑" pitchFamily="34" charset="-122"/>
              </a:rPr>
              <a:t>高</a:t>
            </a:r>
            <a:r>
              <a:rPr lang="zh-CN" altLang="zh-CN" sz="1200" dirty="0" smtClean="0">
                <a:solidFill>
                  <a:schemeClr val="bg1"/>
                </a:solidFill>
                <a:latin typeface="微软雅黑" pitchFamily="34" charset="-122"/>
                <a:ea typeface="微软雅黑" pitchFamily="34" charset="-122"/>
              </a:rPr>
              <a:t>可用性是</a:t>
            </a:r>
            <a:r>
              <a:rPr lang="zh-CN" altLang="zh-CN" sz="1200" dirty="0">
                <a:solidFill>
                  <a:schemeClr val="bg1"/>
                </a:solidFill>
                <a:latin typeface="微软雅黑" pitchFamily="34" charset="-122"/>
                <a:ea typeface="微软雅黑" pitchFamily="34" charset="-122"/>
              </a:rPr>
              <a:t>指在系统部分出现问题时，能够保证系统最大限度的能够提供必要的功能</a:t>
            </a:r>
            <a:r>
              <a:rPr lang="en-US" altLang="zh-CN" sz="1200" dirty="0">
                <a:solidFill>
                  <a:schemeClr val="bg1"/>
                </a:solidFill>
                <a:latin typeface="微软雅黑" pitchFamily="34" charset="-122"/>
                <a:ea typeface="微软雅黑" pitchFamily="34" charset="-122"/>
              </a:rPr>
              <a:t>,</a:t>
            </a:r>
            <a:r>
              <a:rPr lang="zh-CN" altLang="en-US" sz="1200" dirty="0" smtClean="0">
                <a:solidFill>
                  <a:schemeClr val="bg1"/>
                </a:solidFill>
                <a:latin typeface="微软雅黑" pitchFamily="34" charset="-122"/>
                <a:ea typeface="微软雅黑" pitchFamily="34" charset="-122"/>
              </a:rPr>
              <a:t>包括</a:t>
            </a:r>
            <a:r>
              <a:rPr lang="zh-CN" altLang="zh-CN" sz="1200" dirty="0" smtClean="0">
                <a:solidFill>
                  <a:schemeClr val="bg1"/>
                </a:solidFill>
                <a:latin typeface="微软雅黑" pitchFamily="34" charset="-122"/>
                <a:ea typeface="微软雅黑" pitchFamily="34" charset="-122"/>
              </a:rPr>
              <a:t>容错</a:t>
            </a:r>
            <a:r>
              <a:rPr lang="zh-CN" altLang="en-US" sz="1200" dirty="0" smtClean="0">
                <a:solidFill>
                  <a:schemeClr val="bg1"/>
                </a:solidFill>
                <a:latin typeface="微软雅黑" pitchFamily="34" charset="-122"/>
                <a:ea typeface="微软雅黑" pitchFamily="34" charset="-122"/>
              </a:rPr>
              <a:t>等的处理，根据实际情况需要考虑多进程实现的则采取多进程来实现</a:t>
            </a:r>
            <a:endParaRPr lang="zh-CN" altLang="zh-CN" sz="1200" dirty="0">
              <a:solidFill>
                <a:schemeClr val="bg1"/>
              </a:solidFill>
              <a:latin typeface="微软雅黑" pitchFamily="34" charset="-122"/>
              <a:ea typeface="微软雅黑" pitchFamily="34" charset="-122"/>
            </a:endParaRPr>
          </a:p>
        </p:txBody>
      </p:sp>
      <p:sp>
        <p:nvSpPr>
          <p:cNvPr id="130" name="矩形 129"/>
          <p:cNvSpPr/>
          <p:nvPr/>
        </p:nvSpPr>
        <p:spPr>
          <a:xfrm>
            <a:off x="3319247" y="4929225"/>
            <a:ext cx="8072653" cy="561692"/>
          </a:xfrm>
          <a:prstGeom prst="rect">
            <a:avLst/>
          </a:prstGeom>
          <a:noFill/>
          <a:ln w="3175">
            <a:solidFill>
              <a:schemeClr val="bg1"/>
            </a:solidFill>
            <a:prstDash val="solid"/>
          </a:ln>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zh-CN" altLang="en-US"/>
          </a:p>
        </p:txBody>
      </p:sp>
      <p:sp>
        <p:nvSpPr>
          <p:cNvPr id="133" name="矩形 132"/>
          <p:cNvSpPr/>
          <p:nvPr/>
        </p:nvSpPr>
        <p:spPr>
          <a:xfrm>
            <a:off x="2502720" y="5949584"/>
            <a:ext cx="497572" cy="284693"/>
          </a:xfrm>
          <a:prstGeom prst="rect">
            <a:avLst/>
          </a:prstGeom>
        </p:spPr>
        <p:txBody>
          <a:bodyPr wrap="none" lIns="68580" tIns="34290" rIns="68580" bIns="34290">
            <a:spAutoFit/>
          </a:bodyPr>
          <a:lstStyle/>
          <a:p>
            <a:r>
              <a:rPr lang="zh-CN" altLang="en-US" sz="1400" b="1" dirty="0">
                <a:solidFill>
                  <a:srgbClr val="FFC000"/>
                </a:solidFill>
                <a:latin typeface="微软雅黑" pitchFamily="34" charset="-122"/>
                <a:ea typeface="微软雅黑" pitchFamily="34" charset="-122"/>
              </a:rPr>
              <a:t>性能</a:t>
            </a:r>
          </a:p>
        </p:txBody>
      </p:sp>
      <p:cxnSp>
        <p:nvCxnSpPr>
          <p:cNvPr id="134" name="直接连接符 133"/>
          <p:cNvCxnSpPr/>
          <p:nvPr/>
        </p:nvCxnSpPr>
        <p:spPr>
          <a:xfrm>
            <a:off x="2953412" y="6086735"/>
            <a:ext cx="337781" cy="0"/>
          </a:xfrm>
          <a:prstGeom prst="line">
            <a:avLst/>
          </a:prstGeom>
          <a:ln w="3175">
            <a:solidFill>
              <a:schemeClr val="bg1"/>
            </a:solidFill>
            <a:tailEnd type="diamond"/>
          </a:ln>
        </p:spPr>
        <p:style>
          <a:lnRef idx="2">
            <a:schemeClr val="accent1"/>
          </a:lnRef>
          <a:fillRef idx="0">
            <a:schemeClr val="accent1"/>
          </a:fillRef>
          <a:effectRef idx="1">
            <a:schemeClr val="accent1"/>
          </a:effectRef>
          <a:fontRef idx="minor">
            <a:schemeClr val="tx1"/>
          </a:fontRef>
        </p:style>
      </p:cxnSp>
      <p:sp>
        <p:nvSpPr>
          <p:cNvPr id="135" name="矩形 134"/>
          <p:cNvSpPr/>
          <p:nvPr/>
        </p:nvSpPr>
        <p:spPr>
          <a:xfrm>
            <a:off x="3431842" y="5856325"/>
            <a:ext cx="7896558" cy="438582"/>
          </a:xfrm>
          <a:prstGeom prst="rect">
            <a:avLst/>
          </a:prstGeom>
        </p:spPr>
        <p:txBody>
          <a:bodyPr wrap="square" lIns="68580" tIns="34290" rIns="68580" bIns="34290">
            <a:spAutoFit/>
          </a:bodyPr>
          <a:lstStyle/>
          <a:p>
            <a:pPr fontAlgn="base"/>
            <a:r>
              <a:rPr lang="zh-CN" altLang="en-US" sz="1200" dirty="0">
                <a:solidFill>
                  <a:schemeClr val="bg1"/>
                </a:solidFill>
                <a:latin typeface="微软雅黑" pitchFamily="34" charset="-122"/>
                <a:ea typeface="微软雅黑" pitchFamily="34" charset="-122"/>
              </a:rPr>
              <a:t>二开</a:t>
            </a:r>
            <a:r>
              <a:rPr lang="zh-CN" altLang="en-US" sz="1200" dirty="0" smtClean="0">
                <a:solidFill>
                  <a:schemeClr val="bg1"/>
                </a:solidFill>
                <a:latin typeface="微软雅黑" pitchFamily="34" charset="-122"/>
                <a:ea typeface="微软雅黑" pitchFamily="34" charset="-122"/>
              </a:rPr>
              <a:t>设计设计时需要考虑客户的数据量情况、用户</a:t>
            </a:r>
            <a:r>
              <a:rPr lang="zh-CN" altLang="en-US" sz="1200" dirty="0">
                <a:solidFill>
                  <a:schemeClr val="bg1"/>
                </a:solidFill>
                <a:latin typeface="微软雅黑" pitchFamily="34" charset="-122"/>
                <a:ea typeface="微软雅黑" pitchFamily="34" charset="-122"/>
              </a:rPr>
              <a:t>数情况</a:t>
            </a:r>
            <a:r>
              <a:rPr lang="zh-CN" altLang="en-US" sz="1200" dirty="0" smtClean="0">
                <a:solidFill>
                  <a:schemeClr val="bg1"/>
                </a:solidFill>
                <a:latin typeface="微软雅黑" pitchFamily="34" charset="-122"/>
                <a:ea typeface="微软雅黑" pitchFamily="34" charset="-122"/>
              </a:rPr>
              <a:t>、并发情况、该功能使用频率</a:t>
            </a:r>
            <a:r>
              <a:rPr lang="en-US" altLang="zh-CN" sz="1200" dirty="0" smtClean="0">
                <a:solidFill>
                  <a:schemeClr val="bg1"/>
                </a:solidFill>
                <a:latin typeface="微软雅黑" pitchFamily="34" charset="-122"/>
                <a:ea typeface="微软雅黑" pitchFamily="34" charset="-122"/>
              </a:rPr>
              <a:t>,</a:t>
            </a:r>
            <a:r>
              <a:rPr lang="zh-CN" altLang="en-US" sz="1200" dirty="0" smtClean="0">
                <a:solidFill>
                  <a:schemeClr val="bg1"/>
                </a:solidFill>
                <a:latin typeface="微软雅黑" pitchFamily="34" charset="-122"/>
                <a:ea typeface="微软雅黑" pitchFamily="34" charset="-122"/>
              </a:rPr>
              <a:t>设计时要考虑尽量减少与服务器的交付，避免不停的向服务端发请求，尽量将数据传输到数据库端用批量执行的方式执行</a:t>
            </a:r>
            <a:endParaRPr lang="zh-CN" altLang="en-US" sz="1200" dirty="0">
              <a:solidFill>
                <a:schemeClr val="bg1"/>
              </a:solidFill>
              <a:latin typeface="微软雅黑" pitchFamily="34" charset="-122"/>
              <a:ea typeface="微软雅黑" pitchFamily="34" charset="-122"/>
            </a:endParaRPr>
          </a:p>
        </p:txBody>
      </p:sp>
      <p:sp>
        <p:nvSpPr>
          <p:cNvPr id="136" name="矩形 135"/>
          <p:cNvSpPr/>
          <p:nvPr/>
        </p:nvSpPr>
        <p:spPr>
          <a:xfrm>
            <a:off x="3319247" y="5818225"/>
            <a:ext cx="8072653" cy="561692"/>
          </a:xfrm>
          <a:prstGeom prst="rect">
            <a:avLst/>
          </a:prstGeom>
          <a:noFill/>
          <a:ln w="3175">
            <a:solidFill>
              <a:schemeClr val="bg1"/>
            </a:solidFill>
            <a:prstDash val="solid"/>
          </a:ln>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zh-CN" altLang="en-US"/>
          </a:p>
        </p:txBody>
      </p:sp>
    </p:spTree>
    <p:extLst>
      <p:ext uri="{BB962C8B-B14F-4D97-AF65-F5344CB8AC3E}">
        <p14:creationId xmlns:p14="http://schemas.microsoft.com/office/powerpoint/2010/main" val="28953406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3"/>
          <p:cNvSpPr txBox="1"/>
          <p:nvPr/>
        </p:nvSpPr>
        <p:spPr>
          <a:xfrm>
            <a:off x="566875" y="226188"/>
            <a:ext cx="12848874" cy="714034"/>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总体介绍</a:t>
            </a:r>
            <a:r>
              <a:rPr kumimoji="1" lang="en-US" altLang="zh-CN" sz="3200" b="1" dirty="0" smtClean="0">
                <a:solidFill>
                  <a:srgbClr val="00B0F0"/>
                </a:solidFill>
                <a:latin typeface="微软雅黑" pitchFamily="34" charset="-122"/>
                <a:ea typeface="微软雅黑" pitchFamily="34" charset="-122"/>
                <a:cs typeface="Arial" pitchFamily="34" charset="0"/>
              </a:rPr>
              <a:t>—</a:t>
            </a:r>
            <a:r>
              <a:rPr kumimoji="1" lang="zh-CN" altLang="en-US" sz="3200" b="1" dirty="0" smtClean="0">
                <a:solidFill>
                  <a:srgbClr val="00B0F0"/>
                </a:solidFill>
                <a:latin typeface="微软雅黑" pitchFamily="34" charset="-122"/>
                <a:ea typeface="微软雅黑" pitchFamily="34" charset="-122"/>
                <a:cs typeface="Arial" pitchFamily="34" charset="0"/>
              </a:rPr>
              <a:t>开发设计步骤</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10" name="文本框 18"/>
          <p:cNvSpPr txBox="1">
            <a:spLocks noChangeArrowheads="1"/>
          </p:cNvSpPr>
          <p:nvPr/>
        </p:nvSpPr>
        <p:spPr bwMode="auto">
          <a:xfrm>
            <a:off x="5096639" y="2476543"/>
            <a:ext cx="1166307" cy="3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FontTx/>
              <a:buNone/>
            </a:pPr>
            <a:endParaRPr lang="zh-CN" altLang="en-US" sz="1600" dirty="0">
              <a:solidFill>
                <a:srgbClr val="FF6E1D"/>
              </a:solidFill>
              <a:latin typeface="微软雅黑" panose="020B0503020204020204" pitchFamily="34" charset="-122"/>
              <a:ea typeface="微软雅黑" panose="020B0503020204020204" pitchFamily="34" charset="-122"/>
            </a:endParaRPr>
          </a:p>
        </p:txBody>
      </p:sp>
      <p:sp>
        <p:nvSpPr>
          <p:cNvPr id="16" name="矩形 15"/>
          <p:cNvSpPr/>
          <p:nvPr/>
        </p:nvSpPr>
        <p:spPr>
          <a:xfrm>
            <a:off x="1307382" y="1236230"/>
            <a:ext cx="184731" cy="461665"/>
          </a:xfrm>
          <a:prstGeom prst="rect">
            <a:avLst/>
          </a:prstGeom>
        </p:spPr>
        <p:txBody>
          <a:bodyPr wrap="none">
            <a:spAutoFit/>
          </a:bodyPr>
          <a:lstStyle/>
          <a:p>
            <a:pPr algn="ctr"/>
            <a:endParaRPr lang="zh-CN" altLang="en-US" sz="2400" dirty="0">
              <a:latin typeface="微软雅黑" panose="020B0503020204020204" pitchFamily="34" charset="-122"/>
              <a:ea typeface="微软雅黑" panose="020B0503020204020204" pitchFamily="34" charset="-122"/>
            </a:endParaRPr>
          </a:p>
        </p:txBody>
      </p:sp>
      <p:sp>
        <p:nvSpPr>
          <p:cNvPr id="31" name="内容占位符 32"/>
          <p:cNvSpPr txBox="1">
            <a:spLocks/>
          </p:cNvSpPr>
          <p:nvPr/>
        </p:nvSpPr>
        <p:spPr>
          <a:xfrm>
            <a:off x="1174413" y="6750744"/>
            <a:ext cx="8856963" cy="248896"/>
          </a:xfrm>
          <a:prstGeom prst="rect">
            <a:avLst/>
          </a:prstGeom>
        </p:spPr>
        <p:txBody>
          <a:bodyPr>
            <a:normAutofit fontScale="47500" lnSpcReduction="20000"/>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altLang="zh-CN" smtClean="0"/>
              <a:t> </a:t>
            </a:r>
            <a:endParaRPr lang="zh-CN" altLang="en-US" dirty="0"/>
          </a:p>
        </p:txBody>
      </p:sp>
      <p:cxnSp>
        <p:nvCxnSpPr>
          <p:cNvPr id="6" name="肘形连接符​​ 2"/>
          <p:cNvCxnSpPr>
            <a:cxnSpLocks noChangeShapeType="1"/>
          </p:cNvCxnSpPr>
          <p:nvPr/>
        </p:nvCxnSpPr>
        <p:spPr bwMode="auto">
          <a:xfrm rot="5400000">
            <a:off x="1912160" y="2110792"/>
            <a:ext cx="292791" cy="1"/>
          </a:xfrm>
          <a:prstGeom prst="bentConnector3">
            <a:avLst>
              <a:gd name="adj1" fmla="val 50000"/>
            </a:avLst>
          </a:prstGeom>
          <a:noFill/>
          <a:ln w="28575">
            <a:solidFill>
              <a:srgbClr val="007FAC"/>
            </a:solidFill>
            <a:round/>
            <a:headEnd/>
            <a:tailEnd type="triangle" w="med" len="med"/>
          </a:ln>
          <a:extLst>
            <a:ext uri="{909E8E84-426E-40DD-AFC4-6F175D3DCCD1}">
              <a14:hiddenFill xmlns:a14="http://schemas.microsoft.com/office/drawing/2010/main">
                <a:noFill/>
              </a14:hiddenFill>
            </a:ext>
          </a:extLst>
        </p:spPr>
      </p:cxnSp>
      <p:sp>
        <p:nvSpPr>
          <p:cNvPr id="7" name="圆角矩形 6"/>
          <p:cNvSpPr/>
          <p:nvPr/>
        </p:nvSpPr>
        <p:spPr bwMode="auto">
          <a:xfrm>
            <a:off x="1216825" y="1563360"/>
            <a:ext cx="1658059" cy="376984"/>
          </a:xfrm>
          <a:prstGeom prst="roundRect">
            <a:avLst/>
          </a:prstGeom>
          <a:solidFill>
            <a:srgbClr val="92D050"/>
          </a:solidFill>
          <a:ln w="9525" cap="flat" cmpd="sng" algn="ctr">
            <a:noFill/>
            <a:prstDash val="solid"/>
            <a:round/>
            <a:headEnd type="none" w="med" len="med"/>
            <a:tailEnd type="none" w="med" len="med"/>
          </a:ln>
          <a:effectLst>
            <a:outerShdw dist="17961" dir="2700000" algn="ctr" rotWithShape="0">
              <a:schemeClr val="bg2"/>
            </a:outerShdw>
          </a:effectLst>
        </p:spPr>
        <p:txBody>
          <a:bodyPr wrap="square" lIns="90000" tIns="46800" rIns="90000" bIns="46800">
            <a:spAutoFit/>
          </a:bodyPr>
          <a:lstStyle/>
          <a:p>
            <a:pPr marL="342900" indent="-342900" algn="ctr">
              <a:spcBef>
                <a:spcPct val="20000"/>
              </a:spcBef>
              <a:buClr>
                <a:srgbClr val="E1B40C"/>
              </a:buClr>
              <a:buSzPct val="80000"/>
              <a:defRPr/>
            </a:pPr>
            <a:r>
              <a:rPr lang="zh-CN" altLang="en-US" sz="1600" dirty="0" smtClean="0">
                <a:solidFill>
                  <a:schemeClr val="bg1"/>
                </a:solidFill>
                <a:latin typeface="+mn-ea"/>
                <a:ea typeface="+mn-ea"/>
              </a:rPr>
              <a:t>开发</a:t>
            </a:r>
            <a:r>
              <a:rPr lang="zh-CN" altLang="en-US" sz="1400" dirty="0" smtClean="0">
                <a:solidFill>
                  <a:schemeClr val="bg1"/>
                </a:solidFill>
                <a:latin typeface="微软雅黑" pitchFamily="34" charset="-122"/>
                <a:ea typeface="微软雅黑" pitchFamily="34" charset="-122"/>
              </a:rPr>
              <a:t>需求</a:t>
            </a:r>
            <a:endParaRPr lang="zh-CN" altLang="en-US" sz="1400" dirty="0">
              <a:solidFill>
                <a:schemeClr val="bg1"/>
              </a:solidFill>
              <a:latin typeface="微软雅黑" pitchFamily="34" charset="-122"/>
              <a:ea typeface="微软雅黑" pitchFamily="34" charset="-122"/>
            </a:endParaRPr>
          </a:p>
        </p:txBody>
      </p:sp>
      <p:sp>
        <p:nvSpPr>
          <p:cNvPr id="8" name="圆角矩形 7"/>
          <p:cNvSpPr/>
          <p:nvPr/>
        </p:nvSpPr>
        <p:spPr bwMode="auto">
          <a:xfrm>
            <a:off x="1229525" y="2263200"/>
            <a:ext cx="1658059" cy="342932"/>
          </a:xfrm>
          <a:prstGeom prst="roundRect">
            <a:avLst/>
          </a:prstGeom>
          <a:solidFill>
            <a:srgbClr val="92D050"/>
          </a:solidFill>
          <a:ln w="9525" cap="flat" cmpd="sng" algn="ctr">
            <a:noFill/>
            <a:prstDash val="solid"/>
            <a:round/>
            <a:headEnd type="none" w="med" len="med"/>
            <a:tailEnd type="none" w="med" len="med"/>
          </a:ln>
          <a:effectLst>
            <a:outerShdw dist="17961" dir="2700000" algn="ctr" rotWithShape="0">
              <a:schemeClr val="bg2"/>
            </a:outerShdw>
          </a:effectLst>
        </p:spPr>
        <p:txBody>
          <a:bodyPr wrap="square" lIns="90000" tIns="46800" rIns="90000" bIns="46800">
            <a:spAutoFit/>
          </a:bodyPr>
          <a:lstStyle/>
          <a:p>
            <a:pPr marL="342900" indent="-342900" algn="ctr">
              <a:spcBef>
                <a:spcPct val="20000"/>
              </a:spcBef>
              <a:buClr>
                <a:srgbClr val="E1B40C"/>
              </a:buClr>
              <a:buSzPct val="80000"/>
              <a:defRPr/>
            </a:pPr>
            <a:r>
              <a:rPr lang="zh-CN" altLang="en-US" sz="1400" dirty="0" smtClean="0">
                <a:solidFill>
                  <a:schemeClr val="bg1"/>
                </a:solidFill>
                <a:latin typeface="微软雅黑" pitchFamily="34" charset="-122"/>
                <a:ea typeface="微软雅黑" pitchFamily="34" charset="-122"/>
              </a:rPr>
              <a:t>需求分析</a:t>
            </a:r>
            <a:endParaRPr lang="zh-CN" altLang="en-US" sz="1400" dirty="0">
              <a:solidFill>
                <a:schemeClr val="bg1"/>
              </a:solidFill>
              <a:latin typeface="微软雅黑" pitchFamily="34" charset="-122"/>
              <a:ea typeface="微软雅黑" pitchFamily="34" charset="-122"/>
            </a:endParaRPr>
          </a:p>
        </p:txBody>
      </p:sp>
      <p:sp>
        <p:nvSpPr>
          <p:cNvPr id="11" name="圆角矩形 10"/>
          <p:cNvSpPr/>
          <p:nvPr/>
        </p:nvSpPr>
        <p:spPr bwMode="auto">
          <a:xfrm>
            <a:off x="1229525" y="2948267"/>
            <a:ext cx="1658059" cy="342932"/>
          </a:xfrm>
          <a:prstGeom prst="roundRect">
            <a:avLst/>
          </a:prstGeom>
          <a:solidFill>
            <a:srgbClr val="92D050"/>
          </a:solidFill>
          <a:ln w="9525" cap="flat" cmpd="sng" algn="ctr">
            <a:noFill/>
            <a:prstDash val="solid"/>
            <a:round/>
            <a:headEnd type="none" w="med" len="med"/>
            <a:tailEnd type="none" w="med" len="med"/>
          </a:ln>
          <a:effectLst>
            <a:outerShdw dist="17961" dir="2700000" algn="ctr" rotWithShape="0">
              <a:schemeClr val="bg2"/>
            </a:outerShdw>
          </a:effectLst>
        </p:spPr>
        <p:txBody>
          <a:bodyPr wrap="square" lIns="90000" tIns="46800" rIns="90000" bIns="46800">
            <a:spAutoFit/>
          </a:bodyPr>
          <a:lstStyle/>
          <a:p>
            <a:pPr marL="342900" indent="-342900" algn="ctr">
              <a:spcBef>
                <a:spcPct val="20000"/>
              </a:spcBef>
              <a:buClr>
                <a:srgbClr val="E1B40C"/>
              </a:buClr>
              <a:buSzPct val="80000"/>
            </a:pPr>
            <a:r>
              <a:rPr lang="zh-CN" altLang="en-US" sz="1400" dirty="0">
                <a:solidFill>
                  <a:schemeClr val="bg1"/>
                </a:solidFill>
                <a:latin typeface="微软雅黑" pitchFamily="34" charset="-122"/>
                <a:ea typeface="微软雅黑" pitchFamily="34" charset="-122"/>
              </a:rPr>
              <a:t>功能设计</a:t>
            </a:r>
          </a:p>
        </p:txBody>
      </p:sp>
      <p:sp>
        <p:nvSpPr>
          <p:cNvPr id="12" name="圆角矩形 11"/>
          <p:cNvSpPr/>
          <p:nvPr/>
        </p:nvSpPr>
        <p:spPr bwMode="auto">
          <a:xfrm>
            <a:off x="1242225" y="4286786"/>
            <a:ext cx="1658059" cy="342932"/>
          </a:xfrm>
          <a:prstGeom prst="roundRect">
            <a:avLst/>
          </a:prstGeom>
          <a:solidFill>
            <a:srgbClr val="92D050"/>
          </a:solidFill>
          <a:ln w="9525" cap="flat" cmpd="sng" algn="ctr">
            <a:noFill/>
            <a:prstDash val="solid"/>
            <a:round/>
            <a:headEnd type="none" w="med" len="med"/>
            <a:tailEnd type="none" w="med" len="med"/>
          </a:ln>
          <a:effectLst>
            <a:outerShdw dist="17961" dir="2700000" algn="ctr" rotWithShape="0">
              <a:schemeClr val="bg2"/>
            </a:outerShdw>
          </a:effectLst>
        </p:spPr>
        <p:txBody>
          <a:bodyPr wrap="square" lIns="90000" tIns="46800" rIns="90000" bIns="46800">
            <a:spAutoFit/>
          </a:bodyPr>
          <a:lstStyle/>
          <a:p>
            <a:pPr marL="342900" indent="-342900" algn="ctr">
              <a:spcBef>
                <a:spcPct val="20000"/>
              </a:spcBef>
              <a:buClr>
                <a:srgbClr val="E1B40C"/>
              </a:buClr>
              <a:buSzPct val="80000"/>
              <a:defRPr/>
            </a:pPr>
            <a:r>
              <a:rPr lang="zh-CN" altLang="en-US" sz="1400" dirty="0" smtClean="0">
                <a:solidFill>
                  <a:schemeClr val="bg1"/>
                </a:solidFill>
                <a:latin typeface="微软雅黑" pitchFamily="34" charset="-122"/>
                <a:ea typeface="微软雅黑" pitchFamily="34" charset="-122"/>
              </a:rPr>
              <a:t>客户确认</a:t>
            </a:r>
            <a:endParaRPr lang="zh-CN" altLang="en-US" sz="1400" dirty="0">
              <a:solidFill>
                <a:schemeClr val="bg1"/>
              </a:solidFill>
              <a:latin typeface="微软雅黑" pitchFamily="34" charset="-122"/>
              <a:ea typeface="微软雅黑" pitchFamily="34" charset="-122"/>
            </a:endParaRPr>
          </a:p>
        </p:txBody>
      </p:sp>
      <p:cxnSp>
        <p:nvCxnSpPr>
          <p:cNvPr id="25" name="肘形连接符​​ 2"/>
          <p:cNvCxnSpPr>
            <a:cxnSpLocks noChangeShapeType="1"/>
          </p:cNvCxnSpPr>
          <p:nvPr/>
        </p:nvCxnSpPr>
        <p:spPr bwMode="auto">
          <a:xfrm rot="5400000">
            <a:off x="1922920" y="2783892"/>
            <a:ext cx="322070" cy="1"/>
          </a:xfrm>
          <a:prstGeom prst="bentConnector3">
            <a:avLst>
              <a:gd name="adj1" fmla="val 50000"/>
            </a:avLst>
          </a:prstGeom>
          <a:noFill/>
          <a:ln w="28575">
            <a:solidFill>
              <a:srgbClr val="007FAC"/>
            </a:solidFill>
            <a:round/>
            <a:headEnd/>
            <a:tailEnd type="triangle" w="med" len="med"/>
          </a:ln>
          <a:extLst>
            <a:ext uri="{909E8E84-426E-40DD-AFC4-6F175D3DCCD1}">
              <a14:hiddenFill xmlns:a14="http://schemas.microsoft.com/office/drawing/2010/main">
                <a:noFill/>
              </a14:hiddenFill>
            </a:ext>
          </a:extLst>
        </p:spPr>
      </p:cxnSp>
      <p:sp>
        <p:nvSpPr>
          <p:cNvPr id="26" name="圆角矩形 25"/>
          <p:cNvSpPr/>
          <p:nvPr/>
        </p:nvSpPr>
        <p:spPr bwMode="auto">
          <a:xfrm>
            <a:off x="1229525" y="3659467"/>
            <a:ext cx="1658059" cy="342932"/>
          </a:xfrm>
          <a:prstGeom prst="roundRect">
            <a:avLst/>
          </a:prstGeom>
          <a:solidFill>
            <a:srgbClr val="92D050"/>
          </a:solidFill>
          <a:ln w="9525" cap="flat" cmpd="sng" algn="ctr">
            <a:noFill/>
            <a:prstDash val="solid"/>
            <a:round/>
            <a:headEnd type="none" w="med" len="med"/>
            <a:tailEnd type="none" w="med" len="med"/>
          </a:ln>
          <a:effectLst>
            <a:outerShdw dist="17961" dir="2700000" algn="ctr" rotWithShape="0">
              <a:schemeClr val="bg2"/>
            </a:outerShdw>
          </a:effectLst>
        </p:spPr>
        <p:txBody>
          <a:bodyPr wrap="square" lIns="90000" tIns="46800" rIns="90000" bIns="46800">
            <a:spAutoFit/>
          </a:bodyPr>
          <a:lstStyle/>
          <a:p>
            <a:pPr marL="342900" indent="-342900" algn="ctr">
              <a:spcBef>
                <a:spcPct val="20000"/>
              </a:spcBef>
              <a:buClr>
                <a:srgbClr val="E1B40C"/>
              </a:buClr>
              <a:buSzPct val="80000"/>
              <a:defRPr/>
            </a:pPr>
            <a:r>
              <a:rPr lang="zh-CN" altLang="en-US" sz="1400" dirty="0" smtClean="0">
                <a:solidFill>
                  <a:schemeClr val="bg1"/>
                </a:solidFill>
                <a:latin typeface="微软雅黑" pitchFamily="34" charset="-122"/>
                <a:ea typeface="微软雅黑" pitchFamily="34" charset="-122"/>
              </a:rPr>
              <a:t>二开方案</a:t>
            </a:r>
            <a:endParaRPr lang="zh-CN" altLang="en-US" sz="1400" dirty="0">
              <a:solidFill>
                <a:schemeClr val="bg1"/>
              </a:solidFill>
              <a:latin typeface="微软雅黑" pitchFamily="34" charset="-122"/>
              <a:ea typeface="微软雅黑" pitchFamily="34" charset="-122"/>
            </a:endParaRPr>
          </a:p>
        </p:txBody>
      </p:sp>
      <p:cxnSp>
        <p:nvCxnSpPr>
          <p:cNvPr id="27" name="肘形连接符​​ 2"/>
          <p:cNvCxnSpPr>
            <a:cxnSpLocks noChangeShapeType="1"/>
          </p:cNvCxnSpPr>
          <p:nvPr/>
        </p:nvCxnSpPr>
        <p:spPr bwMode="auto">
          <a:xfrm rot="5400000">
            <a:off x="1935620" y="3482392"/>
            <a:ext cx="322070" cy="1"/>
          </a:xfrm>
          <a:prstGeom prst="bentConnector3">
            <a:avLst>
              <a:gd name="adj1" fmla="val 50000"/>
            </a:avLst>
          </a:prstGeom>
          <a:noFill/>
          <a:ln w="28575">
            <a:solidFill>
              <a:srgbClr val="007FAC"/>
            </a:solidFill>
            <a:round/>
            <a:headEnd/>
            <a:tailEnd type="triangle" w="med" len="med"/>
          </a:ln>
          <a:extLst>
            <a:ext uri="{909E8E84-426E-40DD-AFC4-6F175D3DCCD1}">
              <a14:hiddenFill xmlns:a14="http://schemas.microsoft.com/office/drawing/2010/main">
                <a:noFill/>
              </a14:hiddenFill>
            </a:ext>
          </a:extLst>
        </p:spPr>
      </p:cxnSp>
      <p:cxnSp>
        <p:nvCxnSpPr>
          <p:cNvPr id="28" name="肘形连接符​​ 2"/>
          <p:cNvCxnSpPr>
            <a:cxnSpLocks noChangeShapeType="1"/>
          </p:cNvCxnSpPr>
          <p:nvPr/>
        </p:nvCxnSpPr>
        <p:spPr bwMode="auto">
          <a:xfrm rot="5400000">
            <a:off x="1963568" y="4155492"/>
            <a:ext cx="266174" cy="1"/>
          </a:xfrm>
          <a:prstGeom prst="bentConnector3">
            <a:avLst>
              <a:gd name="adj1" fmla="val 50000"/>
            </a:avLst>
          </a:prstGeom>
          <a:noFill/>
          <a:ln w="28575">
            <a:solidFill>
              <a:srgbClr val="007FAC"/>
            </a:solidFill>
            <a:round/>
            <a:headEnd/>
            <a:tailEnd type="triangle" w="med" len="med"/>
          </a:ln>
          <a:extLst>
            <a:ext uri="{909E8E84-426E-40DD-AFC4-6F175D3DCCD1}">
              <a14:hiddenFill xmlns:a14="http://schemas.microsoft.com/office/drawing/2010/main">
                <a:noFill/>
              </a14:hiddenFill>
            </a:ext>
          </a:extLst>
        </p:spPr>
      </p:cxnSp>
      <p:sp>
        <p:nvSpPr>
          <p:cNvPr id="30" name="圆角矩形 29"/>
          <p:cNvSpPr/>
          <p:nvPr/>
        </p:nvSpPr>
        <p:spPr bwMode="auto">
          <a:xfrm>
            <a:off x="1254925" y="4947186"/>
            <a:ext cx="1658059" cy="342932"/>
          </a:xfrm>
          <a:prstGeom prst="roundRect">
            <a:avLst/>
          </a:prstGeom>
          <a:solidFill>
            <a:srgbClr val="92D050"/>
          </a:solidFill>
          <a:ln w="9525" cap="flat" cmpd="sng" algn="ctr">
            <a:noFill/>
            <a:prstDash val="solid"/>
            <a:round/>
            <a:headEnd type="none" w="med" len="med"/>
            <a:tailEnd type="none" w="med" len="med"/>
          </a:ln>
          <a:effectLst>
            <a:outerShdw dist="17961" dir="2700000" algn="ctr" rotWithShape="0">
              <a:schemeClr val="bg2"/>
            </a:outerShdw>
          </a:effectLst>
        </p:spPr>
        <p:txBody>
          <a:bodyPr wrap="square" lIns="90000" tIns="46800" rIns="90000" bIns="46800">
            <a:spAutoFit/>
          </a:bodyPr>
          <a:lstStyle/>
          <a:p>
            <a:pPr marL="342900" indent="-342900" algn="ctr">
              <a:spcBef>
                <a:spcPct val="20000"/>
              </a:spcBef>
              <a:buClr>
                <a:srgbClr val="E1B40C"/>
              </a:buClr>
              <a:buSzPct val="80000"/>
              <a:defRPr/>
            </a:pPr>
            <a:r>
              <a:rPr lang="zh-CN" altLang="en-US" sz="1400" dirty="0" smtClean="0">
                <a:solidFill>
                  <a:schemeClr val="bg1"/>
                </a:solidFill>
                <a:latin typeface="微软雅黑" pitchFamily="34" charset="-122"/>
                <a:ea typeface="微软雅黑" pitchFamily="34" charset="-122"/>
              </a:rPr>
              <a:t>技术设计</a:t>
            </a:r>
            <a:endParaRPr lang="zh-CN" altLang="en-US" sz="1400" dirty="0">
              <a:solidFill>
                <a:schemeClr val="bg1"/>
              </a:solidFill>
              <a:latin typeface="微软雅黑" pitchFamily="34" charset="-122"/>
              <a:ea typeface="微软雅黑" pitchFamily="34" charset="-122"/>
            </a:endParaRPr>
          </a:p>
        </p:txBody>
      </p:sp>
      <p:cxnSp>
        <p:nvCxnSpPr>
          <p:cNvPr id="33" name="肘形连接符​​ 2"/>
          <p:cNvCxnSpPr>
            <a:cxnSpLocks noChangeShapeType="1"/>
          </p:cNvCxnSpPr>
          <p:nvPr/>
        </p:nvCxnSpPr>
        <p:spPr bwMode="auto">
          <a:xfrm rot="5400000">
            <a:off x="1962960" y="4815892"/>
            <a:ext cx="292791" cy="1"/>
          </a:xfrm>
          <a:prstGeom prst="bentConnector3">
            <a:avLst>
              <a:gd name="adj1" fmla="val 50000"/>
            </a:avLst>
          </a:prstGeom>
          <a:noFill/>
          <a:ln w="28575">
            <a:solidFill>
              <a:srgbClr val="007FAC"/>
            </a:solidFill>
            <a:round/>
            <a:headEnd/>
            <a:tailEnd type="triangle" w="med" len="med"/>
          </a:ln>
          <a:extLst>
            <a:ext uri="{909E8E84-426E-40DD-AFC4-6F175D3DCCD1}">
              <a14:hiddenFill xmlns:a14="http://schemas.microsoft.com/office/drawing/2010/main">
                <a:noFill/>
              </a14:hiddenFill>
            </a:ext>
          </a:extLst>
        </p:spPr>
      </p:cxnSp>
      <p:sp>
        <p:nvSpPr>
          <p:cNvPr id="38" name="矩形 37"/>
          <p:cNvSpPr/>
          <p:nvPr>
            <p:custDataLst>
              <p:tags r:id="rId1"/>
            </p:custDataLst>
          </p:nvPr>
        </p:nvSpPr>
        <p:spPr bwMode="auto">
          <a:xfrm>
            <a:off x="4091357" y="649024"/>
            <a:ext cx="6430306" cy="100538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2100" b="1" dirty="0" smtClean="0">
                <a:solidFill>
                  <a:srgbClr val="00B0F0"/>
                </a:solidFill>
                <a:latin typeface="微软雅黑" pitchFamily="34" charset="-122"/>
                <a:ea typeface="微软雅黑" pitchFamily="34" charset="-122"/>
                <a:cs typeface="Arial" pitchFamily="34" charset="0"/>
              </a:rPr>
              <a:t>开发设计步骤说明</a:t>
            </a:r>
            <a:endParaRPr kumimoji="1" lang="zh-CN" altLang="en-US" sz="2100" b="1" dirty="0">
              <a:solidFill>
                <a:srgbClr val="00B0F0"/>
              </a:solidFill>
              <a:latin typeface="微软雅黑" pitchFamily="34" charset="-122"/>
              <a:ea typeface="微软雅黑" pitchFamily="34" charset="-122"/>
              <a:cs typeface="Arial" pitchFamily="34" charset="0"/>
            </a:endParaRPr>
          </a:p>
        </p:txBody>
      </p:sp>
      <p:sp>
        <p:nvSpPr>
          <p:cNvPr id="40" name="矩形 39"/>
          <p:cNvSpPr/>
          <p:nvPr>
            <p:custDataLst>
              <p:tags r:id="rId2"/>
            </p:custDataLst>
          </p:nvPr>
        </p:nvSpPr>
        <p:spPr bwMode="auto">
          <a:xfrm>
            <a:off x="4091356" y="1621695"/>
            <a:ext cx="7910144" cy="391550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21845" tIns="60922" rIns="121845" bIns="60922" anchor="ctr"/>
          <a:lstStyle/>
          <a:p>
            <a:pPr>
              <a:lnSpc>
                <a:spcPct val="120000"/>
              </a:lnSpc>
            </a:pPr>
            <a:r>
              <a:rPr kumimoji="1" lang="zh-CN" altLang="en-US" sz="1400" b="1" dirty="0" smtClean="0">
                <a:solidFill>
                  <a:schemeClr val="bg1"/>
                </a:solidFill>
                <a:latin typeface="微软雅黑" pitchFamily="34" charset="-122"/>
                <a:ea typeface="微软雅黑" pitchFamily="34" charset="-122"/>
                <a:cs typeface="Arial" pitchFamily="34" charset="0"/>
              </a:rPr>
              <a:t>第一步 需求分析</a:t>
            </a:r>
            <a:endParaRPr kumimoji="1" lang="en-US" altLang="zh-CN" sz="1400" b="1" dirty="0" smtClean="0">
              <a:solidFill>
                <a:schemeClr val="bg1"/>
              </a:solidFill>
              <a:latin typeface="微软雅黑" pitchFamily="34" charset="-122"/>
              <a:ea typeface="微软雅黑" pitchFamily="34" charset="-122"/>
              <a:cs typeface="Arial" pitchFamily="34" charset="0"/>
            </a:endParaRPr>
          </a:p>
          <a:p>
            <a:pPr marL="742939" lvl="1" indent="-285750">
              <a:lnSpc>
                <a:spcPct val="120000"/>
              </a:lnSpc>
              <a:buFont typeface="Wingdings" pitchFamily="2" charset="2"/>
              <a:buChar char="l"/>
            </a:pPr>
            <a:r>
              <a:rPr lang="zh-CN" altLang="en-US" sz="1200" dirty="0">
                <a:solidFill>
                  <a:schemeClr val="bg1"/>
                </a:solidFill>
                <a:latin typeface="微软雅黑" pitchFamily="34" charset="-122"/>
                <a:ea typeface="微软雅黑" pitchFamily="34" charset="-122"/>
                <a:cs typeface="Arial"/>
                <a:sym typeface="Arial"/>
              </a:rPr>
              <a:t>在做设计之前需求一定是通过调研的完整的需求，不能有模糊的需求</a:t>
            </a:r>
            <a:r>
              <a:rPr lang="zh-CN" altLang="en-US" sz="1200" dirty="0" smtClean="0">
                <a:solidFill>
                  <a:schemeClr val="bg1"/>
                </a:solidFill>
                <a:latin typeface="微软雅黑" pitchFamily="34" charset="-122"/>
                <a:ea typeface="微软雅黑" pitchFamily="34" charset="-122"/>
                <a:cs typeface="Arial"/>
                <a:sym typeface="Arial"/>
              </a:rPr>
              <a:t>存在</a:t>
            </a:r>
            <a:endParaRPr lang="en-US" altLang="zh-CN" sz="1200" dirty="0" smtClean="0">
              <a:solidFill>
                <a:schemeClr val="bg1"/>
              </a:solidFill>
              <a:latin typeface="微软雅黑" pitchFamily="34" charset="-122"/>
              <a:ea typeface="微软雅黑" pitchFamily="34" charset="-122"/>
              <a:cs typeface="Arial"/>
              <a:sym typeface="Arial"/>
            </a:endParaRPr>
          </a:p>
          <a:p>
            <a:pPr marL="742939" lvl="1" indent="-285750">
              <a:lnSpc>
                <a:spcPct val="120000"/>
              </a:lnSpc>
              <a:buFont typeface="Wingdings" pitchFamily="2" charset="2"/>
              <a:buChar char="l"/>
            </a:pPr>
            <a:r>
              <a:rPr lang="zh-CN" altLang="en-US" sz="1200" dirty="0" smtClean="0">
                <a:solidFill>
                  <a:schemeClr val="bg1"/>
                </a:solidFill>
                <a:latin typeface="微软雅黑" pitchFamily="34" charset="-122"/>
                <a:ea typeface="微软雅黑" pitchFamily="34" charset="-122"/>
                <a:cs typeface="Arial"/>
                <a:sym typeface="Arial"/>
              </a:rPr>
              <a:t>找出和理出需求的关键点，并将功能点逐渐细化，并理出各功能点之间的关系</a:t>
            </a:r>
            <a:endParaRPr lang="en-US" altLang="zh-CN" sz="1200" dirty="0" smtClean="0">
              <a:solidFill>
                <a:schemeClr val="bg1"/>
              </a:solidFill>
              <a:latin typeface="微软雅黑" pitchFamily="34" charset="-122"/>
              <a:ea typeface="微软雅黑" pitchFamily="34" charset="-122"/>
              <a:cs typeface="Arial"/>
              <a:sym typeface="Arial"/>
            </a:endParaRPr>
          </a:p>
          <a:p>
            <a:pPr marL="742939" lvl="1" indent="-285750">
              <a:lnSpc>
                <a:spcPct val="120000"/>
              </a:lnSpc>
              <a:buFont typeface="Wingdings" pitchFamily="2" charset="2"/>
              <a:buChar char="l"/>
            </a:pPr>
            <a:r>
              <a:rPr lang="zh-CN" altLang="en-US" sz="1200" dirty="0">
                <a:solidFill>
                  <a:schemeClr val="bg1"/>
                </a:solidFill>
                <a:latin typeface="微软雅黑" pitchFamily="34" charset="-122"/>
                <a:ea typeface="微软雅黑" pitchFamily="34" charset="-122"/>
                <a:cs typeface="Arial"/>
                <a:sym typeface="Arial"/>
              </a:rPr>
              <a:t>结合目前</a:t>
            </a:r>
            <a:r>
              <a:rPr lang="en-US" altLang="zh-CN" sz="1200" dirty="0">
                <a:solidFill>
                  <a:schemeClr val="bg1"/>
                </a:solidFill>
                <a:latin typeface="微软雅黑" pitchFamily="34" charset="-122"/>
                <a:ea typeface="微软雅黑" pitchFamily="34" charset="-122"/>
                <a:cs typeface="Arial"/>
                <a:sym typeface="Arial"/>
              </a:rPr>
              <a:t>BOS</a:t>
            </a:r>
            <a:r>
              <a:rPr lang="zh-CN" altLang="en-US" sz="1200" dirty="0">
                <a:solidFill>
                  <a:schemeClr val="bg1"/>
                </a:solidFill>
                <a:latin typeface="微软雅黑" pitchFamily="34" charset="-122"/>
                <a:ea typeface="微软雅黑" pitchFamily="34" charset="-122"/>
                <a:cs typeface="Arial"/>
                <a:sym typeface="Arial"/>
              </a:rPr>
              <a:t>平台支持的功能，理出哪些是可以通过</a:t>
            </a:r>
            <a:r>
              <a:rPr lang="en-US" altLang="zh-CN" sz="1200" dirty="0">
                <a:solidFill>
                  <a:schemeClr val="bg1"/>
                </a:solidFill>
                <a:latin typeface="微软雅黑" pitchFamily="34" charset="-122"/>
                <a:ea typeface="微软雅黑" pitchFamily="34" charset="-122"/>
                <a:cs typeface="Arial"/>
                <a:sym typeface="Arial"/>
              </a:rPr>
              <a:t>BOS</a:t>
            </a:r>
            <a:r>
              <a:rPr lang="zh-CN" altLang="en-US" sz="1200" dirty="0">
                <a:solidFill>
                  <a:schemeClr val="bg1"/>
                </a:solidFill>
                <a:latin typeface="微软雅黑" pitchFamily="34" charset="-122"/>
                <a:ea typeface="微软雅黑" pitchFamily="34" charset="-122"/>
                <a:cs typeface="Arial"/>
                <a:sym typeface="Arial"/>
              </a:rPr>
              <a:t>平台去实现，哪些是无法通过</a:t>
            </a:r>
            <a:r>
              <a:rPr lang="en-US" altLang="zh-CN" sz="1200" dirty="0">
                <a:solidFill>
                  <a:schemeClr val="bg1"/>
                </a:solidFill>
                <a:latin typeface="微软雅黑" pitchFamily="34" charset="-122"/>
                <a:ea typeface="微软雅黑" pitchFamily="34" charset="-122"/>
                <a:cs typeface="Arial"/>
                <a:sym typeface="Arial"/>
              </a:rPr>
              <a:t>BOS</a:t>
            </a:r>
            <a:r>
              <a:rPr lang="zh-CN" altLang="en-US" sz="1200" dirty="0">
                <a:solidFill>
                  <a:schemeClr val="bg1"/>
                </a:solidFill>
                <a:latin typeface="微软雅黑" pitchFamily="34" charset="-122"/>
                <a:ea typeface="微软雅黑" pitchFamily="34" charset="-122"/>
                <a:cs typeface="Arial"/>
                <a:sym typeface="Arial"/>
              </a:rPr>
              <a:t>平台实现，哪些是需要与标准产品里有关联，哪些无关联，需要哪些技术去实现</a:t>
            </a:r>
            <a:r>
              <a:rPr lang="en-US" altLang="zh-CN" sz="1200" dirty="0">
                <a:solidFill>
                  <a:schemeClr val="bg1"/>
                </a:solidFill>
                <a:latin typeface="微软雅黑" pitchFamily="34" charset="-122"/>
                <a:ea typeface="微软雅黑" pitchFamily="34" charset="-122"/>
                <a:cs typeface="Arial"/>
                <a:sym typeface="Arial"/>
              </a:rPr>
              <a:t>.</a:t>
            </a:r>
            <a:endParaRPr lang="en-US" altLang="zh-CN" sz="1200" dirty="0">
              <a:solidFill>
                <a:schemeClr val="bg1"/>
              </a:solidFill>
              <a:latin typeface="微软雅黑" pitchFamily="34" charset="-122"/>
              <a:ea typeface="微软雅黑" pitchFamily="34" charset="-122"/>
              <a:cs typeface="Arial"/>
            </a:endParaRPr>
          </a:p>
          <a:p>
            <a:pPr marL="0" lvl="2">
              <a:lnSpc>
                <a:spcPct val="120000"/>
              </a:lnSpc>
            </a:pPr>
            <a:r>
              <a:rPr kumimoji="1" lang="zh-CN" altLang="en-US" sz="1400" b="1" dirty="0">
                <a:solidFill>
                  <a:schemeClr val="bg1"/>
                </a:solidFill>
                <a:latin typeface="微软雅黑" pitchFamily="34" charset="-122"/>
                <a:ea typeface="微软雅黑" pitchFamily="34" charset="-122"/>
                <a:cs typeface="Arial" pitchFamily="34" charset="0"/>
              </a:rPr>
              <a:t>第二步 概要设计</a:t>
            </a:r>
            <a:endParaRPr kumimoji="1" lang="en-US" altLang="zh-CN" sz="1400" b="1" dirty="0">
              <a:solidFill>
                <a:schemeClr val="bg1"/>
              </a:solidFill>
              <a:latin typeface="微软雅黑" pitchFamily="34" charset="-122"/>
              <a:ea typeface="微软雅黑" pitchFamily="34" charset="-122"/>
              <a:cs typeface="Arial" pitchFamily="34" charset="0"/>
            </a:endParaRPr>
          </a:p>
          <a:p>
            <a:pPr marL="742939" lvl="1" indent="-285750">
              <a:lnSpc>
                <a:spcPct val="120000"/>
              </a:lnSpc>
              <a:buFont typeface="Wingdings" pitchFamily="2" charset="2"/>
              <a:buChar char="l"/>
            </a:pPr>
            <a:r>
              <a:rPr lang="zh-CN" altLang="en-US" sz="1200" dirty="0">
                <a:solidFill>
                  <a:schemeClr val="bg1"/>
                </a:solidFill>
                <a:latin typeface="微软雅黑" pitchFamily="34" charset="-122"/>
                <a:ea typeface="微软雅黑" pitchFamily="34" charset="-122"/>
                <a:cs typeface="Arial"/>
              </a:rPr>
              <a:t>根据</a:t>
            </a:r>
            <a:r>
              <a:rPr lang="zh-CN" altLang="en-US" sz="1200" dirty="0" smtClean="0">
                <a:solidFill>
                  <a:schemeClr val="bg1"/>
                </a:solidFill>
                <a:latin typeface="微软雅黑" pitchFamily="34" charset="-122"/>
                <a:ea typeface="微软雅黑" pitchFamily="34" charset="-122"/>
                <a:cs typeface="Arial"/>
              </a:rPr>
              <a:t>需求分析结果，先从整体上进行整体设计，整体设计时不用太细，围绕主要功能点展开，对核心功能点设计时需要考虑各功能点之间的关系，对用户各功能点后用户数情况，对性能的要求程度、并发程度进行考量</a:t>
            </a:r>
            <a:endParaRPr lang="en-US" altLang="zh-CN" sz="1200" dirty="0" smtClean="0">
              <a:solidFill>
                <a:schemeClr val="bg1"/>
              </a:solidFill>
              <a:latin typeface="微软雅黑" pitchFamily="34" charset="-122"/>
              <a:ea typeface="微软雅黑" pitchFamily="34" charset="-122"/>
              <a:cs typeface="Arial"/>
            </a:endParaRPr>
          </a:p>
          <a:p>
            <a:pPr marL="742939" lvl="1" indent="-285750">
              <a:lnSpc>
                <a:spcPct val="120000"/>
              </a:lnSpc>
              <a:buFont typeface="Wingdings" pitchFamily="2" charset="2"/>
              <a:buChar char="l"/>
            </a:pPr>
            <a:r>
              <a:rPr lang="zh-CN" altLang="en-US" sz="1200" dirty="0">
                <a:solidFill>
                  <a:schemeClr val="bg1"/>
                </a:solidFill>
                <a:latin typeface="微软雅黑" pitchFamily="34" charset="-122"/>
                <a:ea typeface="微软雅黑" pitchFamily="34" charset="-122"/>
                <a:cs typeface="Arial"/>
              </a:rPr>
              <a:t>对于需要集成的需要设计出集成方案，对于与标准产品有关系的需要设计出对接方案</a:t>
            </a:r>
            <a:endParaRPr lang="en-US" altLang="zh-CN" sz="1200" dirty="0">
              <a:solidFill>
                <a:schemeClr val="bg1"/>
              </a:solidFill>
              <a:latin typeface="微软雅黑" pitchFamily="34" charset="-122"/>
              <a:ea typeface="微软雅黑" pitchFamily="34" charset="-122"/>
              <a:cs typeface="Arial"/>
            </a:endParaRPr>
          </a:p>
          <a:p>
            <a:pPr marL="742939" lvl="1" indent="-285750">
              <a:lnSpc>
                <a:spcPct val="120000"/>
              </a:lnSpc>
              <a:buFont typeface="Wingdings" pitchFamily="2" charset="2"/>
              <a:buChar char="l"/>
            </a:pPr>
            <a:r>
              <a:rPr lang="zh-CN" altLang="en-US" sz="1200" dirty="0">
                <a:solidFill>
                  <a:schemeClr val="bg1"/>
                </a:solidFill>
                <a:latin typeface="微软雅黑" pitchFamily="34" charset="-122"/>
                <a:ea typeface="微软雅黑" pitchFamily="34" charset="-122"/>
                <a:cs typeface="Arial"/>
              </a:rPr>
              <a:t>概要设计一点要保证方案的正确性，否则后面详细设计方向也就错了，虽然不会设计到具体细节，方案的选择是在概要设计里面体现</a:t>
            </a:r>
            <a:endParaRPr lang="en-US" altLang="zh-CN" sz="1200" dirty="0">
              <a:solidFill>
                <a:schemeClr val="bg1"/>
              </a:solidFill>
              <a:latin typeface="微软雅黑" pitchFamily="34" charset="-122"/>
              <a:ea typeface="微软雅黑" pitchFamily="34" charset="-122"/>
              <a:cs typeface="Arial"/>
            </a:endParaRPr>
          </a:p>
          <a:p>
            <a:pPr marL="0" lvl="2">
              <a:lnSpc>
                <a:spcPct val="120000"/>
              </a:lnSpc>
            </a:pPr>
            <a:r>
              <a:rPr kumimoji="1" lang="zh-CN" altLang="en-US" sz="1400" b="1" dirty="0">
                <a:solidFill>
                  <a:schemeClr val="bg1"/>
                </a:solidFill>
                <a:latin typeface="微软雅黑" pitchFamily="34" charset="-122"/>
                <a:ea typeface="微软雅黑" pitchFamily="34" charset="-122"/>
                <a:cs typeface="Arial" pitchFamily="34" charset="0"/>
              </a:rPr>
              <a:t>第三步 </a:t>
            </a:r>
            <a:r>
              <a:rPr kumimoji="1" lang="zh-CN" altLang="en-US" sz="1400" b="1" dirty="0" smtClean="0">
                <a:solidFill>
                  <a:schemeClr val="bg1"/>
                </a:solidFill>
                <a:latin typeface="微软雅黑" pitchFamily="34" charset="-122"/>
                <a:ea typeface="微软雅黑" pitchFamily="34" charset="-122"/>
                <a:cs typeface="Arial" pitchFamily="34" charset="0"/>
              </a:rPr>
              <a:t>详细设计</a:t>
            </a:r>
            <a:endParaRPr kumimoji="1" lang="en-US" altLang="zh-CN" sz="1400" b="1" dirty="0" smtClean="0">
              <a:solidFill>
                <a:schemeClr val="bg1"/>
              </a:solidFill>
              <a:latin typeface="微软雅黑" pitchFamily="34" charset="-122"/>
              <a:ea typeface="微软雅黑" pitchFamily="34" charset="-122"/>
              <a:cs typeface="Arial" pitchFamily="34" charset="0"/>
            </a:endParaRPr>
          </a:p>
          <a:p>
            <a:pPr marL="742939" lvl="1" indent="-285750">
              <a:lnSpc>
                <a:spcPct val="120000"/>
              </a:lnSpc>
              <a:buFont typeface="Wingdings" pitchFamily="2" charset="2"/>
              <a:buChar char="l"/>
            </a:pPr>
            <a:r>
              <a:rPr lang="zh-CN" altLang="en-US" sz="1200" dirty="0" smtClean="0">
                <a:solidFill>
                  <a:schemeClr val="bg1"/>
                </a:solidFill>
                <a:latin typeface="微软雅黑" pitchFamily="34" charset="-122"/>
                <a:ea typeface="微软雅黑" pitchFamily="34" charset="-122"/>
                <a:cs typeface="Arial"/>
              </a:rPr>
              <a:t>详细设计</a:t>
            </a:r>
            <a:r>
              <a:rPr lang="zh-CN" altLang="en-US" sz="1200" dirty="0">
                <a:solidFill>
                  <a:schemeClr val="bg1"/>
                </a:solidFill>
                <a:latin typeface="微软雅黑" pitchFamily="34" charset="-122"/>
                <a:ea typeface="微软雅黑" pitchFamily="34" charset="-122"/>
                <a:cs typeface="Arial"/>
              </a:rPr>
              <a:t>时需要对每个需要二开的需求都要有实现</a:t>
            </a:r>
            <a:r>
              <a:rPr lang="zh-CN" altLang="en-US" sz="1200" dirty="0" smtClean="0">
                <a:solidFill>
                  <a:schemeClr val="bg1"/>
                </a:solidFill>
                <a:latin typeface="微软雅黑" pitchFamily="34" charset="-122"/>
                <a:ea typeface="微软雅黑" pitchFamily="34" charset="-122"/>
                <a:cs typeface="Arial"/>
              </a:rPr>
              <a:t>方案，一定不能有遗漏</a:t>
            </a:r>
            <a:endParaRPr lang="en-US" altLang="zh-CN" sz="1200" dirty="0" smtClean="0">
              <a:solidFill>
                <a:schemeClr val="bg1"/>
              </a:solidFill>
              <a:latin typeface="微软雅黑" pitchFamily="34" charset="-122"/>
              <a:ea typeface="微软雅黑" pitchFamily="34" charset="-122"/>
              <a:cs typeface="Arial"/>
            </a:endParaRPr>
          </a:p>
          <a:p>
            <a:pPr marL="742939" lvl="1" indent="-285750">
              <a:lnSpc>
                <a:spcPct val="120000"/>
              </a:lnSpc>
              <a:buFont typeface="Wingdings" pitchFamily="2" charset="2"/>
              <a:buChar char="l"/>
            </a:pPr>
            <a:r>
              <a:rPr lang="zh-CN" altLang="en-US" sz="1200" dirty="0" smtClean="0">
                <a:solidFill>
                  <a:schemeClr val="bg1"/>
                </a:solidFill>
                <a:latin typeface="微软雅黑" pitchFamily="34" charset="-122"/>
                <a:ea typeface="微软雅黑" pitchFamily="34" charset="-122"/>
                <a:cs typeface="Arial"/>
              </a:rPr>
              <a:t>详细设计就是具体每个功能点的具体实现方案，尽可能的多想一些方案，并选择最优方案</a:t>
            </a:r>
            <a:endParaRPr lang="en-US" altLang="zh-CN" sz="1200" dirty="0" smtClean="0">
              <a:solidFill>
                <a:schemeClr val="bg1"/>
              </a:solidFill>
              <a:latin typeface="微软雅黑" pitchFamily="34" charset="-122"/>
              <a:ea typeface="微软雅黑" pitchFamily="34" charset="-122"/>
              <a:cs typeface="Arial"/>
            </a:endParaRPr>
          </a:p>
          <a:p>
            <a:pPr marL="742939" lvl="1" indent="-285750">
              <a:lnSpc>
                <a:spcPct val="120000"/>
              </a:lnSpc>
              <a:buFont typeface="Wingdings" pitchFamily="2" charset="2"/>
              <a:buChar char="l"/>
            </a:pPr>
            <a:r>
              <a:rPr lang="zh-CN" altLang="en-US" sz="1200" dirty="0" smtClean="0">
                <a:solidFill>
                  <a:schemeClr val="bg1"/>
                </a:solidFill>
                <a:latin typeface="微软雅黑" pitchFamily="34" charset="-122"/>
                <a:ea typeface="微软雅黑" pitchFamily="34" charset="-122"/>
                <a:cs typeface="Arial"/>
              </a:rPr>
              <a:t>在详细设计时不仅考虑程序实现方式，还要考虑数据库方面的存取问题，以及与本功能有关联的一些数据库之间的关系，包括读取和反写等</a:t>
            </a:r>
            <a:endParaRPr lang="en-US" altLang="zh-CN" sz="1200" dirty="0" smtClean="0">
              <a:solidFill>
                <a:schemeClr val="bg1"/>
              </a:solidFill>
              <a:latin typeface="微软雅黑" pitchFamily="34" charset="-122"/>
              <a:ea typeface="微软雅黑" pitchFamily="34" charset="-122"/>
              <a:cs typeface="Arial"/>
            </a:endParaRPr>
          </a:p>
          <a:p>
            <a:pPr marL="742939" lvl="1" indent="-285750">
              <a:lnSpc>
                <a:spcPct val="120000"/>
              </a:lnSpc>
              <a:buFont typeface="Wingdings" pitchFamily="2" charset="2"/>
              <a:buChar char="l"/>
            </a:pPr>
            <a:r>
              <a:rPr lang="zh-CN" altLang="en-US" sz="1200" dirty="0" smtClean="0">
                <a:solidFill>
                  <a:schemeClr val="bg1"/>
                </a:solidFill>
                <a:latin typeface="微软雅黑" pitchFamily="34" charset="-122"/>
                <a:ea typeface="微软雅黑" pitchFamily="34" charset="-122"/>
                <a:cs typeface="Arial"/>
              </a:rPr>
              <a:t>在详细设计时对于能用标准产品满足的尽量用标准产品来实现，能用平台来开发实现的尽量用平台开发来实现</a:t>
            </a:r>
            <a:endParaRPr lang="zh-CN" altLang="en-US" sz="1200" dirty="0">
              <a:solidFill>
                <a:schemeClr val="bg1"/>
              </a:solidFill>
              <a:latin typeface="微软雅黑" pitchFamily="34" charset="-122"/>
              <a:ea typeface="微软雅黑" pitchFamily="34" charset="-122"/>
              <a:cs typeface="Arial"/>
            </a:endParaRPr>
          </a:p>
        </p:txBody>
      </p:sp>
      <p:sp>
        <p:nvSpPr>
          <p:cNvPr id="43" name="Rectangle 52"/>
          <p:cNvSpPr>
            <a:spLocks noChangeArrowheads="1"/>
          </p:cNvSpPr>
          <p:nvPr/>
        </p:nvSpPr>
        <p:spPr bwMode="ltGray">
          <a:xfrm>
            <a:off x="2717800" y="5798778"/>
            <a:ext cx="9307962" cy="951966"/>
          </a:xfrm>
          <a:prstGeom prst="roundRect">
            <a:avLst>
              <a:gd name="adj" fmla="val 10403"/>
            </a:avLst>
          </a:prstGeom>
          <a:solidFill>
            <a:srgbClr val="FFC000"/>
          </a:solidFill>
          <a:ln>
            <a:solidFill>
              <a:schemeClr val="bg1"/>
            </a:solidFill>
            <a:headEnd/>
            <a:tailEnd/>
          </a:ln>
          <a:effectLst/>
        </p:spPr>
        <p:style>
          <a:lnRef idx="1">
            <a:schemeClr val="accent5"/>
          </a:lnRef>
          <a:fillRef idx="2">
            <a:schemeClr val="accent5"/>
          </a:fillRef>
          <a:effectRef idx="1">
            <a:schemeClr val="accent5"/>
          </a:effectRef>
          <a:fontRef idx="minor">
            <a:schemeClr val="dk1"/>
          </a:fontRef>
        </p:style>
        <p:txBody>
          <a:bodyPr anchor="ctr"/>
          <a:lstStyle/>
          <a:p>
            <a:pPr eaLnBrk="0" hangingPunct="0">
              <a:spcBef>
                <a:spcPct val="20000"/>
              </a:spcBef>
              <a:buClr>
                <a:srgbClr val="E1B40C"/>
              </a:buClr>
              <a:buSzPct val="80000"/>
              <a:defRPr/>
            </a:pPr>
            <a:r>
              <a:rPr lang="zh-CN" altLang="en-US" sz="1400" dirty="0" smtClean="0">
                <a:solidFill>
                  <a:schemeClr val="tx1"/>
                </a:solidFill>
                <a:latin typeface="微软雅黑" pitchFamily="34" charset="-122"/>
                <a:ea typeface="微软雅黑" pitchFamily="34" charset="-122"/>
                <a:cs typeface="Arial" pitchFamily="34" charset="0"/>
              </a:rPr>
              <a:t>注意点：</a:t>
            </a:r>
            <a:endParaRPr lang="en-US" altLang="zh-CN" sz="1400" dirty="0" smtClean="0">
              <a:solidFill>
                <a:schemeClr val="tx1"/>
              </a:solidFill>
              <a:latin typeface="微软雅黑" pitchFamily="34" charset="-122"/>
              <a:ea typeface="微软雅黑" pitchFamily="34" charset="-122"/>
              <a:cs typeface="Arial" pitchFamily="34" charset="0"/>
            </a:endParaRPr>
          </a:p>
          <a:p>
            <a:pPr eaLnBrk="0" hangingPunct="0">
              <a:spcBef>
                <a:spcPct val="20000"/>
              </a:spcBef>
              <a:buClr>
                <a:srgbClr val="E1B40C"/>
              </a:buClr>
              <a:buSzPct val="80000"/>
              <a:defRPr/>
            </a:pPr>
            <a:r>
              <a:rPr lang="en-US" altLang="zh-CN" sz="1400" dirty="0">
                <a:solidFill>
                  <a:schemeClr val="tx1"/>
                </a:solidFill>
                <a:latin typeface="微软雅黑" pitchFamily="34" charset="-122"/>
                <a:ea typeface="微软雅黑" pitchFamily="34" charset="-122"/>
                <a:cs typeface="Arial" pitchFamily="34" charset="0"/>
              </a:rPr>
              <a:t> </a:t>
            </a:r>
            <a:r>
              <a:rPr lang="en-US" altLang="zh-CN" sz="1400" dirty="0" smtClean="0">
                <a:solidFill>
                  <a:schemeClr val="tx1"/>
                </a:solidFill>
                <a:latin typeface="微软雅黑" pitchFamily="34" charset="-122"/>
                <a:ea typeface="微软雅黑" pitchFamily="34" charset="-122"/>
                <a:cs typeface="Arial" pitchFamily="34" charset="0"/>
              </a:rPr>
              <a:t> 1. </a:t>
            </a:r>
            <a:r>
              <a:rPr lang="zh-CN" altLang="en-US" sz="1400" dirty="0" smtClean="0">
                <a:solidFill>
                  <a:schemeClr val="tx1"/>
                </a:solidFill>
                <a:latin typeface="微软雅黑" pitchFamily="34" charset="-122"/>
                <a:ea typeface="微软雅黑" pitchFamily="34" charset="-122"/>
                <a:cs typeface="Arial" pitchFamily="34" charset="0"/>
              </a:rPr>
              <a:t>详细的需求规格说明书和二次开发方案必须与客户确认签字</a:t>
            </a:r>
            <a:endParaRPr lang="en-US" altLang="zh-CN" sz="1400" dirty="0" smtClean="0">
              <a:solidFill>
                <a:schemeClr val="tx1"/>
              </a:solidFill>
              <a:latin typeface="微软雅黑" pitchFamily="34" charset="-122"/>
              <a:ea typeface="微软雅黑" pitchFamily="34" charset="-122"/>
              <a:cs typeface="Arial" pitchFamily="34" charset="0"/>
            </a:endParaRPr>
          </a:p>
          <a:p>
            <a:pPr eaLnBrk="0" hangingPunct="0">
              <a:spcBef>
                <a:spcPct val="20000"/>
              </a:spcBef>
              <a:buClr>
                <a:srgbClr val="E1B40C"/>
              </a:buClr>
              <a:buSzPct val="80000"/>
              <a:defRPr/>
            </a:pPr>
            <a:r>
              <a:rPr lang="en-US" altLang="zh-CN" sz="1400" dirty="0">
                <a:solidFill>
                  <a:schemeClr val="tx1"/>
                </a:solidFill>
                <a:latin typeface="微软雅黑" pitchFamily="34" charset="-122"/>
                <a:ea typeface="微软雅黑" pitchFamily="34" charset="-122"/>
                <a:cs typeface="Arial" pitchFamily="34" charset="0"/>
              </a:rPr>
              <a:t> </a:t>
            </a:r>
            <a:r>
              <a:rPr lang="en-US" altLang="zh-CN" sz="1400" dirty="0" smtClean="0">
                <a:solidFill>
                  <a:schemeClr val="tx1"/>
                </a:solidFill>
                <a:latin typeface="微软雅黑" pitchFamily="34" charset="-122"/>
                <a:ea typeface="微软雅黑" pitchFamily="34" charset="-122"/>
                <a:cs typeface="Arial" pitchFamily="34" charset="0"/>
              </a:rPr>
              <a:t> 2. </a:t>
            </a:r>
            <a:r>
              <a:rPr lang="zh-CN" altLang="en-US" sz="1400" dirty="0" smtClean="0">
                <a:solidFill>
                  <a:schemeClr val="tx1"/>
                </a:solidFill>
                <a:latin typeface="微软雅黑" pitchFamily="34" charset="-122"/>
                <a:ea typeface="微软雅黑" pitchFamily="34" charset="-122"/>
                <a:cs typeface="Arial" pitchFamily="34" charset="0"/>
              </a:rPr>
              <a:t>开发人员接到需求后必须先进行全面分析，</a:t>
            </a:r>
            <a:r>
              <a:rPr lang="zh-CN" altLang="en-US" sz="1400" dirty="0">
                <a:solidFill>
                  <a:schemeClr val="tx1"/>
                </a:solidFill>
                <a:latin typeface="微软雅黑" pitchFamily="34" charset="-122"/>
                <a:ea typeface="微软雅黑" pitchFamily="34" charset="-122"/>
                <a:cs typeface="Arial" pitchFamily="34" charset="0"/>
              </a:rPr>
              <a:t>从整体上进行综合考虑</a:t>
            </a:r>
            <a:r>
              <a:rPr lang="zh-CN" altLang="en-US" sz="1400" dirty="0" smtClean="0">
                <a:solidFill>
                  <a:schemeClr val="tx1"/>
                </a:solidFill>
                <a:latin typeface="微软雅黑" pitchFamily="34" charset="-122"/>
                <a:ea typeface="微软雅黑" pitchFamily="34" charset="-122"/>
                <a:cs typeface="Arial" pitchFamily="34" charset="0"/>
              </a:rPr>
              <a:t>，从整体上保证方案的</a:t>
            </a:r>
            <a:r>
              <a:rPr lang="zh-CN" altLang="en-US" sz="1400" dirty="0" smtClean="0">
                <a:solidFill>
                  <a:schemeClr val="tx1"/>
                </a:solidFill>
                <a:latin typeface="微软雅黑" pitchFamily="34" charset="-122"/>
                <a:ea typeface="微软雅黑" pitchFamily="34" charset="-122"/>
                <a:cs typeface="Arial" pitchFamily="34" charset="0"/>
              </a:rPr>
              <a:t>合理性</a:t>
            </a:r>
            <a:endParaRPr lang="en-US" altLang="zh-CN" sz="1400" dirty="0" smtClean="0">
              <a:solidFill>
                <a:schemeClr val="tx1"/>
              </a:solidFill>
              <a:latin typeface="微软雅黑" pitchFamily="34" charset="-122"/>
              <a:ea typeface="微软雅黑" pitchFamily="34" charset="-122"/>
              <a:cs typeface="Arial" pitchFamily="34" charset="0"/>
            </a:endParaRPr>
          </a:p>
          <a:p>
            <a:pPr eaLnBrk="0" hangingPunct="0">
              <a:spcBef>
                <a:spcPct val="20000"/>
              </a:spcBef>
              <a:buClr>
                <a:srgbClr val="E1B40C"/>
              </a:buClr>
              <a:buSzPct val="80000"/>
              <a:defRPr/>
            </a:pPr>
            <a:r>
              <a:rPr lang="en-US" altLang="zh-CN" sz="1400" dirty="0">
                <a:solidFill>
                  <a:schemeClr val="tx1"/>
                </a:solidFill>
                <a:latin typeface="微软雅黑" pitchFamily="34" charset="-122"/>
                <a:ea typeface="微软雅黑" pitchFamily="34" charset="-122"/>
                <a:cs typeface="Arial" pitchFamily="34" charset="0"/>
              </a:rPr>
              <a:t> </a:t>
            </a:r>
            <a:r>
              <a:rPr lang="en-US" altLang="zh-CN" sz="1400" dirty="0" smtClean="0">
                <a:solidFill>
                  <a:schemeClr val="tx1"/>
                </a:solidFill>
                <a:latin typeface="微软雅黑" pitchFamily="34" charset="-122"/>
                <a:ea typeface="微软雅黑" pitchFamily="34" charset="-122"/>
                <a:cs typeface="Arial" pitchFamily="34" charset="0"/>
              </a:rPr>
              <a:t> 3.  </a:t>
            </a:r>
            <a:r>
              <a:rPr lang="zh-CN" altLang="en-US" sz="1400" dirty="0" smtClean="0">
                <a:solidFill>
                  <a:schemeClr val="tx1"/>
                </a:solidFill>
                <a:latin typeface="微软雅黑" pitchFamily="34" charset="-122"/>
                <a:ea typeface="微软雅黑" pitchFamily="34" charset="-122"/>
                <a:cs typeface="Arial" pitchFamily="34" charset="0"/>
              </a:rPr>
              <a:t>对于简单的实现可以将概要设计和详细设计合并，复杂的业务必须先概要设计再详细设计</a:t>
            </a:r>
            <a:endParaRPr lang="zh-CN" altLang="en-US" sz="1400" dirty="0">
              <a:solidFill>
                <a:schemeClr val="tx1"/>
              </a:solidFill>
              <a:latin typeface="微软雅黑" pitchFamily="34" charset="-122"/>
              <a:ea typeface="微软雅黑" pitchFamily="34" charset="-122"/>
              <a:cs typeface="Arial" pitchFamily="34" charset="0"/>
            </a:endParaRPr>
          </a:p>
        </p:txBody>
      </p:sp>
    </p:spTree>
    <p:extLst>
      <p:ext uri="{BB962C8B-B14F-4D97-AF65-F5344CB8AC3E}">
        <p14:creationId xmlns:p14="http://schemas.microsoft.com/office/powerpoint/2010/main" val="219666321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3"/>
          <p:cNvSpPr txBox="1"/>
          <p:nvPr/>
        </p:nvSpPr>
        <p:spPr>
          <a:xfrm>
            <a:off x="566875" y="226188"/>
            <a:ext cx="12848874" cy="663956"/>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影响性能的</a:t>
            </a:r>
            <a:r>
              <a:rPr kumimoji="1" lang="zh-CN" altLang="en-US" sz="3200" b="1" dirty="0">
                <a:solidFill>
                  <a:srgbClr val="00B0F0"/>
                </a:solidFill>
                <a:latin typeface="微软雅黑" pitchFamily="34" charset="-122"/>
                <a:ea typeface="微软雅黑" pitchFamily="34" charset="-122"/>
                <a:cs typeface="Arial" pitchFamily="34" charset="0"/>
              </a:rPr>
              <a:t>方案</a:t>
            </a:r>
            <a:r>
              <a:rPr kumimoji="1" lang="zh-CN" altLang="en-US" sz="3200" b="1" dirty="0" smtClean="0">
                <a:solidFill>
                  <a:srgbClr val="00B0F0"/>
                </a:solidFill>
                <a:latin typeface="微软雅黑" pitchFamily="34" charset="-122"/>
                <a:ea typeface="微软雅黑" pitchFamily="34" charset="-122"/>
                <a:cs typeface="Arial" pitchFamily="34" charset="0"/>
              </a:rPr>
              <a:t>设计</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10" name="文本框 18"/>
          <p:cNvSpPr txBox="1">
            <a:spLocks noChangeArrowheads="1"/>
          </p:cNvSpPr>
          <p:nvPr/>
        </p:nvSpPr>
        <p:spPr bwMode="auto">
          <a:xfrm>
            <a:off x="5096639" y="2476543"/>
            <a:ext cx="1166307" cy="3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FontTx/>
              <a:buNone/>
            </a:pPr>
            <a:endParaRPr lang="zh-CN" altLang="en-US" sz="1600" dirty="0">
              <a:solidFill>
                <a:srgbClr val="FF6E1D"/>
              </a:solidFill>
              <a:latin typeface="微软雅黑" panose="020B0503020204020204" pitchFamily="34" charset="-122"/>
              <a:ea typeface="微软雅黑" panose="020B0503020204020204" pitchFamily="34" charset="-122"/>
            </a:endParaRPr>
          </a:p>
        </p:txBody>
      </p:sp>
      <p:sp>
        <p:nvSpPr>
          <p:cNvPr id="16" name="矩形 15"/>
          <p:cNvSpPr/>
          <p:nvPr/>
        </p:nvSpPr>
        <p:spPr>
          <a:xfrm>
            <a:off x="1307382" y="1236230"/>
            <a:ext cx="184731" cy="461665"/>
          </a:xfrm>
          <a:prstGeom prst="rect">
            <a:avLst/>
          </a:prstGeom>
        </p:spPr>
        <p:txBody>
          <a:bodyPr wrap="none">
            <a:spAutoFit/>
          </a:bodyPr>
          <a:lstStyle/>
          <a:p>
            <a:pPr algn="ctr"/>
            <a:endParaRPr lang="zh-CN" altLang="en-US" sz="2400" dirty="0">
              <a:latin typeface="微软雅黑" panose="020B0503020204020204" pitchFamily="34" charset="-122"/>
              <a:ea typeface="微软雅黑" panose="020B0503020204020204" pitchFamily="34" charset="-122"/>
            </a:endParaRPr>
          </a:p>
        </p:txBody>
      </p:sp>
      <p:sp>
        <p:nvSpPr>
          <p:cNvPr id="31" name="内容占位符 32"/>
          <p:cNvSpPr txBox="1">
            <a:spLocks/>
          </p:cNvSpPr>
          <p:nvPr/>
        </p:nvSpPr>
        <p:spPr>
          <a:xfrm>
            <a:off x="1174413" y="6750744"/>
            <a:ext cx="8856963" cy="248896"/>
          </a:xfrm>
          <a:prstGeom prst="rect">
            <a:avLst/>
          </a:prstGeom>
        </p:spPr>
        <p:txBody>
          <a:bodyPr>
            <a:normAutofit fontScale="47500" lnSpcReduction="20000"/>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altLang="zh-CN" smtClean="0"/>
              <a:t> </a:t>
            </a:r>
            <a:endParaRPr lang="zh-CN" altLang="en-US" dirty="0"/>
          </a:p>
        </p:txBody>
      </p:sp>
      <p:sp>
        <p:nvSpPr>
          <p:cNvPr id="6" name="矩形 5"/>
          <p:cNvSpPr/>
          <p:nvPr/>
        </p:nvSpPr>
        <p:spPr>
          <a:xfrm>
            <a:off x="819152" y="1215079"/>
            <a:ext cx="880486" cy="1223321"/>
          </a:xfrm>
          <a:prstGeom prst="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dirty="0"/>
          </a:p>
        </p:txBody>
      </p:sp>
      <p:sp>
        <p:nvSpPr>
          <p:cNvPr id="7" name="矩形 6"/>
          <p:cNvSpPr/>
          <p:nvPr/>
        </p:nvSpPr>
        <p:spPr>
          <a:xfrm>
            <a:off x="3095821" y="1278578"/>
            <a:ext cx="917379" cy="1210622"/>
          </a:xfrm>
          <a:prstGeom prst="rect">
            <a:avLst/>
          </a:prstGeom>
          <a:solidFill>
            <a:schemeClr val="accent6">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dirty="0"/>
          </a:p>
        </p:txBody>
      </p:sp>
      <p:sp>
        <p:nvSpPr>
          <p:cNvPr id="8" name="矩形 7"/>
          <p:cNvSpPr/>
          <p:nvPr/>
        </p:nvSpPr>
        <p:spPr>
          <a:xfrm>
            <a:off x="5048252" y="1278578"/>
            <a:ext cx="908048" cy="1186594"/>
          </a:xfrm>
          <a:prstGeom prst="rect">
            <a:avLst/>
          </a:prstGeom>
          <a:solidFill>
            <a:srgbClr val="00B0F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dirty="0"/>
          </a:p>
        </p:txBody>
      </p:sp>
      <p:sp>
        <p:nvSpPr>
          <p:cNvPr id="9" name="TextBox 8"/>
          <p:cNvSpPr txBox="1"/>
          <p:nvPr/>
        </p:nvSpPr>
        <p:spPr>
          <a:xfrm>
            <a:off x="2055238" y="1405579"/>
            <a:ext cx="694314" cy="230832"/>
          </a:xfrm>
          <a:prstGeom prst="rect">
            <a:avLst/>
          </a:prstGeom>
          <a:noFill/>
        </p:spPr>
        <p:txBody>
          <a:bodyPr wrap="square" rtlCol="0">
            <a:spAutoFit/>
          </a:bodyPr>
          <a:lstStyle/>
          <a:p>
            <a:pPr algn="ctr"/>
            <a:r>
              <a:rPr lang="zh-CN" altLang="en-US" sz="900" dirty="0" smtClean="0">
                <a:solidFill>
                  <a:schemeClr val="bg1"/>
                </a:solidFill>
                <a:latin typeface="微软雅黑" pitchFamily="34" charset="-122"/>
                <a:ea typeface="微软雅黑" pitchFamily="34" charset="-122"/>
              </a:rPr>
              <a:t>请求</a:t>
            </a:r>
            <a:endParaRPr lang="zh-CN" altLang="en-US" sz="900" dirty="0">
              <a:solidFill>
                <a:schemeClr val="bg1"/>
              </a:solidFill>
              <a:latin typeface="微软雅黑" pitchFamily="34" charset="-122"/>
              <a:ea typeface="微软雅黑" pitchFamily="34" charset="-122"/>
            </a:endParaRPr>
          </a:p>
        </p:txBody>
      </p:sp>
      <p:sp>
        <p:nvSpPr>
          <p:cNvPr id="12" name="TextBox 34"/>
          <p:cNvSpPr txBox="1">
            <a:spLocks noChangeArrowheads="1"/>
          </p:cNvSpPr>
          <p:nvPr/>
        </p:nvSpPr>
        <p:spPr bwMode="auto">
          <a:xfrm>
            <a:off x="1076521" y="1661403"/>
            <a:ext cx="76281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eaLnBrk="1" hangingPunct="1">
              <a:lnSpc>
                <a:spcPct val="150000"/>
              </a:lnSpc>
            </a:pPr>
            <a:r>
              <a:rPr lang="zh-CN" altLang="en-US" sz="1200" dirty="0" smtClean="0">
                <a:solidFill>
                  <a:schemeClr val="bg1"/>
                </a:solidFill>
                <a:latin typeface="微软雅黑" pitchFamily="34" charset="-122"/>
                <a:ea typeface="微软雅黑" pitchFamily="34" charset="-122"/>
              </a:rPr>
              <a:t>终端</a:t>
            </a:r>
            <a:endParaRPr lang="zh-CN" altLang="en-US" sz="1200" dirty="0">
              <a:solidFill>
                <a:schemeClr val="bg1"/>
              </a:solidFill>
              <a:latin typeface="微软雅黑" pitchFamily="34" charset="-122"/>
              <a:ea typeface="微软雅黑" pitchFamily="34" charset="-122"/>
            </a:endParaRPr>
          </a:p>
        </p:txBody>
      </p:sp>
      <p:sp>
        <p:nvSpPr>
          <p:cNvPr id="13" name="TextBox 34"/>
          <p:cNvSpPr txBox="1">
            <a:spLocks noChangeArrowheads="1"/>
          </p:cNvSpPr>
          <p:nvPr/>
        </p:nvSpPr>
        <p:spPr bwMode="auto">
          <a:xfrm>
            <a:off x="3083121" y="1534403"/>
            <a:ext cx="1078223" cy="613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eaLnBrk="1" hangingPunct="1">
              <a:lnSpc>
                <a:spcPct val="150000"/>
              </a:lnSpc>
            </a:pPr>
            <a:r>
              <a:rPr lang="zh-CN" altLang="en-US" sz="1200" dirty="0" smtClean="0">
                <a:solidFill>
                  <a:schemeClr val="bg1"/>
                </a:solidFill>
                <a:latin typeface="微软雅黑" pitchFamily="34" charset="-122"/>
                <a:ea typeface="微软雅黑" pitchFamily="34" charset="-122"/>
              </a:rPr>
              <a:t>应用服务器</a:t>
            </a:r>
            <a:endParaRPr lang="en-US" altLang="zh-CN" sz="1200" dirty="0" smtClean="0">
              <a:solidFill>
                <a:schemeClr val="bg1"/>
              </a:solidFill>
              <a:latin typeface="微软雅黑" pitchFamily="34" charset="-122"/>
              <a:ea typeface="微软雅黑" pitchFamily="34" charset="-122"/>
            </a:endParaRPr>
          </a:p>
          <a:p>
            <a:pPr eaLnBrk="1" hangingPunct="1">
              <a:lnSpc>
                <a:spcPct val="150000"/>
              </a:lnSpc>
            </a:pPr>
            <a:r>
              <a:rPr lang="zh-CN" altLang="en-US" sz="1200" dirty="0" smtClean="0">
                <a:solidFill>
                  <a:schemeClr val="bg1"/>
                </a:solidFill>
                <a:latin typeface="微软雅黑" pitchFamily="34" charset="-122"/>
                <a:ea typeface="微软雅黑" pitchFamily="34" charset="-122"/>
              </a:rPr>
              <a:t>（</a:t>
            </a:r>
            <a:r>
              <a:rPr lang="en-US" altLang="zh-CN" sz="1200" dirty="0" smtClean="0">
                <a:solidFill>
                  <a:schemeClr val="bg1"/>
                </a:solidFill>
                <a:latin typeface="微软雅黑" pitchFamily="34" charset="-122"/>
                <a:ea typeface="微软雅黑" pitchFamily="34" charset="-122"/>
              </a:rPr>
              <a:t>IIS</a:t>
            </a:r>
            <a:r>
              <a:rPr lang="zh-CN" altLang="en-US" sz="1200" dirty="0" smtClean="0">
                <a:solidFill>
                  <a:schemeClr val="bg1"/>
                </a:solidFill>
                <a:latin typeface="微软雅黑" pitchFamily="34" charset="-122"/>
                <a:ea typeface="微软雅黑" pitchFamily="34" charset="-122"/>
              </a:rPr>
              <a:t>）</a:t>
            </a:r>
            <a:endParaRPr lang="zh-CN" altLang="en-US" sz="1200" dirty="0">
              <a:solidFill>
                <a:schemeClr val="bg1"/>
              </a:solidFill>
              <a:latin typeface="微软雅黑" pitchFamily="34" charset="-122"/>
              <a:ea typeface="微软雅黑" pitchFamily="34" charset="-122"/>
            </a:endParaRPr>
          </a:p>
        </p:txBody>
      </p:sp>
      <p:sp>
        <p:nvSpPr>
          <p:cNvPr id="14" name="TextBox 34"/>
          <p:cNvSpPr txBox="1">
            <a:spLocks noChangeArrowheads="1"/>
          </p:cNvSpPr>
          <p:nvPr/>
        </p:nvSpPr>
        <p:spPr bwMode="auto">
          <a:xfrm>
            <a:off x="5127821" y="1547103"/>
            <a:ext cx="107822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eaLnBrk="1" hangingPunct="1">
              <a:lnSpc>
                <a:spcPct val="150000"/>
              </a:lnSpc>
            </a:pPr>
            <a:r>
              <a:rPr lang="zh-CN" altLang="en-US" sz="1200" dirty="0" smtClean="0">
                <a:solidFill>
                  <a:schemeClr val="bg1"/>
                </a:solidFill>
                <a:latin typeface="微软雅黑" pitchFamily="34" charset="-122"/>
                <a:ea typeface="微软雅黑" pitchFamily="34" charset="-122"/>
              </a:rPr>
              <a:t>数据库</a:t>
            </a:r>
            <a:endParaRPr lang="en-US" altLang="zh-CN" sz="1200" dirty="0" smtClean="0">
              <a:solidFill>
                <a:schemeClr val="bg1"/>
              </a:solidFill>
              <a:latin typeface="微软雅黑" pitchFamily="34" charset="-122"/>
              <a:ea typeface="微软雅黑" pitchFamily="34" charset="-122"/>
            </a:endParaRPr>
          </a:p>
          <a:p>
            <a:pPr eaLnBrk="1" hangingPunct="1">
              <a:lnSpc>
                <a:spcPct val="150000"/>
              </a:lnSpc>
            </a:pPr>
            <a:r>
              <a:rPr lang="zh-CN" altLang="en-US" sz="1200" dirty="0" smtClean="0">
                <a:solidFill>
                  <a:schemeClr val="bg1"/>
                </a:solidFill>
                <a:latin typeface="微软雅黑" pitchFamily="34" charset="-122"/>
                <a:ea typeface="微软雅黑" pitchFamily="34" charset="-122"/>
              </a:rPr>
              <a:t>服务器</a:t>
            </a:r>
            <a:endParaRPr lang="en-US" altLang="zh-CN" sz="1200" dirty="0" smtClean="0">
              <a:solidFill>
                <a:schemeClr val="bg1"/>
              </a:solidFill>
              <a:latin typeface="微软雅黑" pitchFamily="34" charset="-122"/>
              <a:ea typeface="微软雅黑" pitchFamily="34" charset="-122"/>
            </a:endParaRPr>
          </a:p>
        </p:txBody>
      </p:sp>
      <p:cxnSp>
        <p:nvCxnSpPr>
          <p:cNvPr id="4" name="直接箭头连接符 3"/>
          <p:cNvCxnSpPr/>
          <p:nvPr/>
        </p:nvCxnSpPr>
        <p:spPr>
          <a:xfrm>
            <a:off x="1728369" y="1674339"/>
            <a:ext cx="1389520" cy="63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flipH="1">
            <a:off x="1702969" y="2041034"/>
            <a:ext cx="1389522"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055238" y="1811979"/>
            <a:ext cx="694314" cy="230832"/>
          </a:xfrm>
          <a:prstGeom prst="rect">
            <a:avLst/>
          </a:prstGeom>
          <a:noFill/>
        </p:spPr>
        <p:txBody>
          <a:bodyPr wrap="square" rtlCol="0">
            <a:spAutoFit/>
          </a:bodyPr>
          <a:lstStyle/>
          <a:p>
            <a:pPr algn="ctr"/>
            <a:r>
              <a:rPr lang="zh-CN" altLang="en-US" sz="900" dirty="0">
                <a:solidFill>
                  <a:schemeClr val="bg1"/>
                </a:solidFill>
                <a:latin typeface="微软雅黑" pitchFamily="34" charset="-122"/>
                <a:ea typeface="微软雅黑" pitchFamily="34" charset="-122"/>
              </a:rPr>
              <a:t>响应</a:t>
            </a:r>
          </a:p>
        </p:txBody>
      </p:sp>
      <p:cxnSp>
        <p:nvCxnSpPr>
          <p:cNvPr id="25" name="直接箭头连接符 24"/>
          <p:cNvCxnSpPr/>
          <p:nvPr/>
        </p:nvCxnSpPr>
        <p:spPr>
          <a:xfrm>
            <a:off x="3988219" y="1639414"/>
            <a:ext cx="1060821" cy="317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4163438" y="1418279"/>
            <a:ext cx="694314" cy="230832"/>
          </a:xfrm>
          <a:prstGeom prst="rect">
            <a:avLst/>
          </a:prstGeom>
          <a:noFill/>
        </p:spPr>
        <p:txBody>
          <a:bodyPr wrap="square" rtlCol="0">
            <a:spAutoFit/>
          </a:bodyPr>
          <a:lstStyle/>
          <a:p>
            <a:pPr algn="ctr"/>
            <a:r>
              <a:rPr lang="zh-CN" altLang="en-US" sz="900" dirty="0" smtClean="0">
                <a:solidFill>
                  <a:schemeClr val="bg1"/>
                </a:solidFill>
                <a:latin typeface="微软雅黑" pitchFamily="34" charset="-122"/>
                <a:ea typeface="微软雅黑" pitchFamily="34" charset="-122"/>
              </a:rPr>
              <a:t>请求</a:t>
            </a:r>
            <a:endParaRPr lang="zh-CN" altLang="en-US" sz="900" dirty="0">
              <a:solidFill>
                <a:schemeClr val="bg1"/>
              </a:solidFill>
              <a:latin typeface="微软雅黑" pitchFamily="34" charset="-122"/>
              <a:ea typeface="微软雅黑" pitchFamily="34" charset="-122"/>
            </a:endParaRPr>
          </a:p>
        </p:txBody>
      </p:sp>
      <p:sp>
        <p:nvSpPr>
          <p:cNvPr id="28" name="TextBox 27"/>
          <p:cNvSpPr txBox="1"/>
          <p:nvPr/>
        </p:nvSpPr>
        <p:spPr>
          <a:xfrm>
            <a:off x="4201538" y="1799279"/>
            <a:ext cx="694314" cy="230832"/>
          </a:xfrm>
          <a:prstGeom prst="rect">
            <a:avLst/>
          </a:prstGeom>
          <a:noFill/>
        </p:spPr>
        <p:txBody>
          <a:bodyPr wrap="square" rtlCol="0">
            <a:spAutoFit/>
          </a:bodyPr>
          <a:lstStyle/>
          <a:p>
            <a:pPr algn="ctr"/>
            <a:r>
              <a:rPr lang="zh-CN" altLang="en-US" sz="900" dirty="0">
                <a:solidFill>
                  <a:schemeClr val="bg1"/>
                </a:solidFill>
                <a:latin typeface="微软雅黑" pitchFamily="34" charset="-122"/>
                <a:ea typeface="微软雅黑" pitchFamily="34" charset="-122"/>
              </a:rPr>
              <a:t>响应</a:t>
            </a:r>
          </a:p>
        </p:txBody>
      </p:sp>
      <p:cxnSp>
        <p:nvCxnSpPr>
          <p:cNvPr id="29" name="直接箭头连接符 28"/>
          <p:cNvCxnSpPr/>
          <p:nvPr/>
        </p:nvCxnSpPr>
        <p:spPr>
          <a:xfrm flipH="1">
            <a:off x="4023738" y="2053734"/>
            <a:ext cx="1015183"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7061584" y="3022600"/>
            <a:ext cx="4038216" cy="2154436"/>
          </a:xfrm>
          <a:prstGeom prst="rect">
            <a:avLst/>
          </a:prstGeom>
          <a:solidFill>
            <a:srgbClr val="00B0F0"/>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r>
              <a:rPr kumimoji="1" lang="zh-CN" altLang="en-US" sz="1400" b="1" dirty="0" smtClean="0">
                <a:solidFill>
                  <a:schemeClr val="bg1"/>
                </a:solidFill>
                <a:latin typeface="微软雅黑" pitchFamily="34" charset="-122"/>
                <a:ea typeface="微软雅黑" pitchFamily="34" charset="-122"/>
              </a:rPr>
              <a:t>集成设计说明：</a:t>
            </a:r>
            <a:endParaRPr kumimoji="1" lang="en-US" altLang="zh-CN" sz="1400" b="1" dirty="0" smtClean="0">
              <a:solidFill>
                <a:schemeClr val="bg1"/>
              </a:solidFill>
              <a:latin typeface="微软雅黑" pitchFamily="34" charset="-122"/>
              <a:ea typeface="微软雅黑" pitchFamily="34" charset="-122"/>
            </a:endParaRPr>
          </a:p>
          <a:p>
            <a:pPr marL="228600" indent="-228600">
              <a:buAutoNum type="arabicPeriod"/>
            </a:pPr>
            <a:r>
              <a:rPr kumimoji="1" lang="en-US" altLang="zh-CN" sz="1200" b="1" dirty="0" smtClean="0">
                <a:solidFill>
                  <a:schemeClr val="bg1"/>
                </a:solidFill>
                <a:latin typeface="微软雅黑" pitchFamily="34" charset="-122"/>
                <a:ea typeface="微软雅黑" pitchFamily="34" charset="-122"/>
              </a:rPr>
              <a:t>WEB API </a:t>
            </a:r>
            <a:r>
              <a:rPr kumimoji="1" lang="zh-CN" altLang="en-US" sz="1200" b="1" dirty="0" smtClean="0">
                <a:solidFill>
                  <a:schemeClr val="bg1"/>
                </a:solidFill>
                <a:latin typeface="微软雅黑" pitchFamily="34" charset="-122"/>
                <a:ea typeface="微软雅黑" pitchFamily="34" charset="-122"/>
              </a:rPr>
              <a:t>调用时一定要注意传入的参数恰当，避免传入参数太多，会造成校验太多，影响新能</a:t>
            </a:r>
            <a:endParaRPr kumimoji="1" lang="en-US" altLang="zh-CN" sz="1200" b="1" dirty="0" smtClean="0">
              <a:solidFill>
                <a:schemeClr val="bg1"/>
              </a:solidFill>
              <a:latin typeface="微软雅黑" pitchFamily="34" charset="-122"/>
              <a:ea typeface="微软雅黑" pitchFamily="34" charset="-122"/>
            </a:endParaRPr>
          </a:p>
          <a:p>
            <a:pPr marL="228600" indent="-228600">
              <a:buAutoNum type="arabicPeriod"/>
            </a:pPr>
            <a:r>
              <a:rPr kumimoji="1" lang="zh-CN" altLang="en-US" sz="1200" b="1" dirty="0" smtClean="0">
                <a:solidFill>
                  <a:schemeClr val="bg1"/>
                </a:solidFill>
                <a:latin typeface="微软雅黑" pitchFamily="34" charset="-122"/>
                <a:ea typeface="微软雅黑" pitchFamily="34" charset="-122"/>
              </a:rPr>
              <a:t>对于业务数据量不大的</a:t>
            </a:r>
            <a:r>
              <a:rPr kumimoji="1" lang="en-US" altLang="zh-CN" sz="1200" b="1" dirty="0" smtClean="0">
                <a:solidFill>
                  <a:schemeClr val="bg1"/>
                </a:solidFill>
                <a:latin typeface="微软雅黑" pitchFamily="34" charset="-122"/>
                <a:ea typeface="微软雅黑" pitchFamily="34" charset="-122"/>
              </a:rPr>
              <a:t>Web API</a:t>
            </a:r>
            <a:r>
              <a:rPr kumimoji="1" lang="zh-CN" altLang="en-US" sz="1200" b="1" dirty="0" smtClean="0">
                <a:solidFill>
                  <a:schemeClr val="bg1"/>
                </a:solidFill>
                <a:latin typeface="微软雅黑" pitchFamily="34" charset="-122"/>
                <a:ea typeface="微软雅黑" pitchFamily="34" charset="-122"/>
              </a:rPr>
              <a:t>，为了数据及时可以直接调用</a:t>
            </a:r>
            <a:r>
              <a:rPr kumimoji="1" lang="en-US" altLang="zh-CN" sz="1200" b="1" dirty="0" smtClean="0">
                <a:solidFill>
                  <a:schemeClr val="bg1"/>
                </a:solidFill>
                <a:latin typeface="微软雅黑" pitchFamily="34" charset="-122"/>
                <a:ea typeface="微软雅黑" pitchFamily="34" charset="-122"/>
              </a:rPr>
              <a:t>WEB API</a:t>
            </a:r>
            <a:r>
              <a:rPr kumimoji="1" lang="zh-CN" altLang="en-US" sz="1200" b="1" dirty="0" smtClean="0">
                <a:solidFill>
                  <a:schemeClr val="bg1"/>
                </a:solidFill>
                <a:latin typeface="微软雅黑" pitchFamily="34" charset="-122"/>
                <a:ea typeface="微软雅黑" pitchFamily="34" charset="-122"/>
              </a:rPr>
              <a:t>及时访问</a:t>
            </a:r>
            <a:endParaRPr kumimoji="1" lang="en-US" altLang="zh-CN" sz="1200" b="1" dirty="0" smtClean="0">
              <a:solidFill>
                <a:schemeClr val="bg1"/>
              </a:solidFill>
              <a:latin typeface="微软雅黑" pitchFamily="34" charset="-122"/>
              <a:ea typeface="微软雅黑" pitchFamily="34" charset="-122"/>
            </a:endParaRPr>
          </a:p>
          <a:p>
            <a:pPr marL="228600" indent="-228600">
              <a:buAutoNum type="arabicPeriod"/>
            </a:pPr>
            <a:r>
              <a:rPr kumimoji="1" lang="zh-CN" altLang="en-US" sz="1200" b="1" dirty="0" smtClean="0">
                <a:solidFill>
                  <a:schemeClr val="bg1"/>
                </a:solidFill>
                <a:latin typeface="微软雅黑" pitchFamily="34" charset="-122"/>
                <a:ea typeface="微软雅黑" pitchFamily="34" charset="-122"/>
              </a:rPr>
              <a:t>对于业务量大的集成处理方案是：可以先将业务数据传到金蝶云星空的中间表</a:t>
            </a:r>
            <a:r>
              <a:rPr kumimoji="1" lang="en-US" altLang="zh-CN" sz="1200" b="1" dirty="0" smtClean="0">
                <a:solidFill>
                  <a:schemeClr val="bg1"/>
                </a:solidFill>
                <a:latin typeface="微软雅黑" pitchFamily="34" charset="-122"/>
                <a:ea typeface="微软雅黑" pitchFamily="34" charset="-122"/>
              </a:rPr>
              <a:t>(</a:t>
            </a:r>
            <a:r>
              <a:rPr kumimoji="1" lang="zh-CN" altLang="en-US" sz="1200" b="1" dirty="0" smtClean="0">
                <a:solidFill>
                  <a:schemeClr val="bg1"/>
                </a:solidFill>
                <a:latin typeface="微软雅黑" pitchFamily="34" charset="-122"/>
                <a:ea typeface="微软雅黑" pitchFamily="34" charset="-122"/>
              </a:rPr>
              <a:t>写入时不带业务逻辑），然后通过服务在服务器资源比较闲置的时段，通过服务器的服务，然后读取中间表通过</a:t>
            </a:r>
            <a:r>
              <a:rPr kumimoji="1" lang="en-US" altLang="zh-CN" sz="1200" b="1" dirty="0" smtClean="0">
                <a:solidFill>
                  <a:schemeClr val="bg1"/>
                </a:solidFill>
                <a:latin typeface="微软雅黑" pitchFamily="34" charset="-122"/>
                <a:ea typeface="微软雅黑" pitchFamily="34" charset="-122"/>
              </a:rPr>
              <a:t>WEB API</a:t>
            </a:r>
            <a:r>
              <a:rPr kumimoji="1" lang="zh-CN" altLang="en-US" sz="1200" b="1" dirty="0" smtClean="0">
                <a:solidFill>
                  <a:schemeClr val="bg1"/>
                </a:solidFill>
                <a:latin typeface="微软雅黑" pitchFamily="34" charset="-122"/>
                <a:ea typeface="微软雅黑" pitchFamily="34" charset="-122"/>
              </a:rPr>
              <a:t>接口通过</a:t>
            </a:r>
            <a:r>
              <a:rPr kumimoji="1" lang="en-US" altLang="zh-CN" sz="1200" b="1" dirty="0" smtClean="0">
                <a:solidFill>
                  <a:schemeClr val="bg1"/>
                </a:solidFill>
                <a:latin typeface="微软雅黑" pitchFamily="34" charset="-122"/>
                <a:ea typeface="微软雅黑" pitchFamily="34" charset="-122"/>
              </a:rPr>
              <a:t>WEB API </a:t>
            </a:r>
            <a:r>
              <a:rPr kumimoji="1" lang="zh-CN" altLang="en-US" sz="1200" b="1" dirty="0" smtClean="0">
                <a:solidFill>
                  <a:schemeClr val="bg1"/>
                </a:solidFill>
                <a:latin typeface="微软雅黑" pitchFamily="34" charset="-122"/>
                <a:ea typeface="微软雅黑" pitchFamily="34" charset="-122"/>
              </a:rPr>
              <a:t>的批量处理方式写入金蝶云星空</a:t>
            </a:r>
            <a:endParaRPr kumimoji="1" lang="en-US" altLang="zh-CN" sz="1200" b="1" dirty="0" smtClean="0">
              <a:solidFill>
                <a:schemeClr val="bg1"/>
              </a:solidFill>
              <a:latin typeface="微软雅黑" pitchFamily="34" charset="-122"/>
              <a:ea typeface="微软雅黑" pitchFamily="34" charset="-122"/>
            </a:endParaRPr>
          </a:p>
          <a:p>
            <a:pPr marL="228600" indent="-228600">
              <a:buAutoNum type="arabicPeriod"/>
            </a:pPr>
            <a:r>
              <a:rPr kumimoji="1" lang="zh-CN" altLang="en-US" sz="1200" b="1" dirty="0" smtClean="0">
                <a:solidFill>
                  <a:schemeClr val="bg1"/>
                </a:solidFill>
                <a:latin typeface="微软雅黑" pitchFamily="34" charset="-122"/>
                <a:ea typeface="微软雅黑" pitchFamily="34" charset="-122"/>
              </a:rPr>
              <a:t>可以通过导出和导入的方式实现</a:t>
            </a:r>
            <a:endParaRPr kumimoji="1" lang="en-US" altLang="zh-CN" sz="1200" b="1" dirty="0" smtClean="0">
              <a:solidFill>
                <a:schemeClr val="bg1"/>
              </a:solidFill>
              <a:latin typeface="微软雅黑" pitchFamily="34" charset="-122"/>
              <a:ea typeface="微软雅黑" pitchFamily="34" charset="-122"/>
            </a:endParaRPr>
          </a:p>
        </p:txBody>
      </p:sp>
      <p:sp>
        <p:nvSpPr>
          <p:cNvPr id="32" name="TextBox 31"/>
          <p:cNvSpPr txBox="1"/>
          <p:nvPr/>
        </p:nvSpPr>
        <p:spPr>
          <a:xfrm>
            <a:off x="7050646" y="1256991"/>
            <a:ext cx="4061854" cy="1292662"/>
          </a:xfrm>
          <a:prstGeom prst="rect">
            <a:avLst/>
          </a:prstGeom>
          <a:solidFill>
            <a:srgbClr val="00B050"/>
          </a:solid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zh-CN" altLang="en-US" sz="1800" b="1" dirty="0" smtClean="0">
                <a:solidFill>
                  <a:schemeClr val="bg1"/>
                </a:solidFill>
                <a:latin typeface="微软雅黑" pitchFamily="34" charset="-122"/>
                <a:ea typeface="微软雅黑" pitchFamily="34" charset="-122"/>
              </a:rPr>
              <a:t>考虑性能设计方案基本原则</a:t>
            </a:r>
            <a:r>
              <a:rPr lang="en-US" altLang="zh-CN" sz="1800" b="1" dirty="0" smtClean="0">
                <a:solidFill>
                  <a:schemeClr val="bg1"/>
                </a:solidFill>
                <a:latin typeface="微软雅黑" pitchFamily="34" charset="-122"/>
                <a:ea typeface="微软雅黑" pitchFamily="34" charset="-122"/>
              </a:rPr>
              <a:t>:</a:t>
            </a:r>
          </a:p>
          <a:p>
            <a:pPr marL="228600" indent="-228600">
              <a:buFontTx/>
              <a:buAutoNum type="arabicPeriod"/>
            </a:pPr>
            <a:r>
              <a:rPr lang="zh-CN" altLang="en-US" sz="1200" b="1" dirty="0" smtClean="0">
                <a:solidFill>
                  <a:schemeClr val="bg1"/>
                </a:solidFill>
                <a:latin typeface="微软雅黑" pitchFamily="34" charset="-122"/>
                <a:ea typeface="微软雅黑" pitchFamily="34" charset="-122"/>
              </a:rPr>
              <a:t>由于</a:t>
            </a:r>
            <a:r>
              <a:rPr lang="en-US" altLang="zh-CN" sz="1200" b="1" dirty="0" smtClean="0">
                <a:solidFill>
                  <a:schemeClr val="bg1"/>
                </a:solidFill>
                <a:latin typeface="微软雅黑" pitchFamily="34" charset="-122"/>
                <a:ea typeface="微软雅黑" pitchFamily="34" charset="-122"/>
              </a:rPr>
              <a:t>IIS </a:t>
            </a:r>
            <a:r>
              <a:rPr lang="zh-CN" altLang="en-US" sz="1200" b="1" dirty="0" smtClean="0">
                <a:solidFill>
                  <a:schemeClr val="bg1"/>
                </a:solidFill>
                <a:latin typeface="微软雅黑" pitchFamily="34" charset="-122"/>
                <a:ea typeface="微软雅黑" pitchFamily="34" charset="-122"/>
              </a:rPr>
              <a:t>服务器对请求连接数有限制，因此尽量减</a:t>
            </a:r>
            <a:r>
              <a:rPr lang="zh-CN" altLang="en-US" sz="1200" b="1" dirty="0">
                <a:solidFill>
                  <a:schemeClr val="bg1"/>
                </a:solidFill>
                <a:latin typeface="微软雅黑" pitchFamily="34" charset="-122"/>
                <a:ea typeface="微软雅黑" pitchFamily="34" charset="-122"/>
              </a:rPr>
              <a:t>少频繁发请求到应用</a:t>
            </a:r>
            <a:r>
              <a:rPr lang="zh-CN" altLang="en-US" sz="1200" b="1" dirty="0" smtClean="0">
                <a:solidFill>
                  <a:schemeClr val="bg1"/>
                </a:solidFill>
                <a:latin typeface="微软雅黑" pitchFamily="34" charset="-122"/>
                <a:ea typeface="微软雅黑" pitchFamily="34" charset="-122"/>
              </a:rPr>
              <a:t>服务器</a:t>
            </a:r>
            <a:r>
              <a:rPr lang="en-US" altLang="zh-CN" sz="1200" b="1" dirty="0" smtClean="0">
                <a:solidFill>
                  <a:schemeClr val="bg1"/>
                </a:solidFill>
                <a:latin typeface="微软雅黑" pitchFamily="34" charset="-122"/>
                <a:ea typeface="微软雅黑" pitchFamily="34" charset="-122"/>
              </a:rPr>
              <a:t>.</a:t>
            </a:r>
          </a:p>
          <a:p>
            <a:pPr marL="228600" indent="-228600">
              <a:buFontTx/>
              <a:buAutoNum type="arabicPeriod"/>
            </a:pPr>
            <a:r>
              <a:rPr lang="zh-CN" altLang="en-US" sz="1200" b="1" dirty="0" smtClean="0">
                <a:solidFill>
                  <a:schemeClr val="bg1"/>
                </a:solidFill>
                <a:latin typeface="微软雅黑" pitchFamily="34" charset="-122"/>
                <a:ea typeface="微软雅黑" pitchFamily="34" charset="-122"/>
              </a:rPr>
              <a:t>尽量减少频繁访问数据库</a:t>
            </a:r>
            <a:endParaRPr lang="en-US" altLang="zh-CN" sz="1200" b="1" dirty="0">
              <a:solidFill>
                <a:schemeClr val="bg1"/>
              </a:solidFill>
              <a:latin typeface="微软雅黑" pitchFamily="34" charset="-122"/>
              <a:ea typeface="微软雅黑" pitchFamily="34" charset="-122"/>
            </a:endParaRPr>
          </a:p>
          <a:p>
            <a:pPr marL="228600" indent="-228600">
              <a:buAutoNum type="arabicPeriod"/>
            </a:pPr>
            <a:r>
              <a:rPr lang="zh-CN" altLang="en-US" sz="1200" b="1" dirty="0" smtClean="0">
                <a:solidFill>
                  <a:schemeClr val="bg1"/>
                </a:solidFill>
                <a:latin typeface="微软雅黑" pitchFamily="34" charset="-122"/>
                <a:ea typeface="微软雅黑" pitchFamily="34" charset="-122"/>
              </a:rPr>
              <a:t>利用缓存技术、分页</a:t>
            </a:r>
            <a:r>
              <a:rPr lang="zh-CN" altLang="en-US" sz="1200" b="1" dirty="0">
                <a:solidFill>
                  <a:schemeClr val="bg1"/>
                </a:solidFill>
                <a:latin typeface="微软雅黑" pitchFamily="34" charset="-122"/>
                <a:ea typeface="微软雅黑" pitchFamily="34" charset="-122"/>
              </a:rPr>
              <a:t>、</a:t>
            </a:r>
            <a:r>
              <a:rPr lang="zh-CN" altLang="en-US" sz="1200" b="1" dirty="0" smtClean="0">
                <a:solidFill>
                  <a:schemeClr val="bg1"/>
                </a:solidFill>
                <a:latin typeface="微软雅黑" pitchFamily="34" charset="-122"/>
                <a:ea typeface="微软雅黑" pitchFamily="34" charset="-122"/>
              </a:rPr>
              <a:t>批量处理技术进行相应的业务处理</a:t>
            </a:r>
            <a:endParaRPr lang="en-US" altLang="zh-CN" sz="1200" b="1" dirty="0" smtClean="0">
              <a:solidFill>
                <a:schemeClr val="bg1"/>
              </a:solidFill>
              <a:latin typeface="微软雅黑" pitchFamily="34" charset="-122"/>
              <a:ea typeface="微软雅黑" pitchFamily="34" charset="-122"/>
            </a:endParaRPr>
          </a:p>
        </p:txBody>
      </p:sp>
      <p:sp>
        <p:nvSpPr>
          <p:cNvPr id="38" name="文本框 20">
            <a:extLst>
              <a:ext uri="{FF2B5EF4-FFF2-40B4-BE49-F238E27FC236}">
                <a16:creationId xmlns:a16="http://schemas.microsoft.com/office/drawing/2014/main" xmlns="" id="{4076248C-CD53-4472-AE04-EF65DFCD2503}"/>
              </a:ext>
            </a:extLst>
          </p:cNvPr>
          <p:cNvSpPr txBox="1"/>
          <p:nvPr/>
        </p:nvSpPr>
        <p:spPr>
          <a:xfrm>
            <a:off x="1646156" y="876230"/>
            <a:ext cx="1744744" cy="380762"/>
          </a:xfrm>
          <a:prstGeom prst="rect">
            <a:avLst/>
          </a:prstGeom>
          <a:noFill/>
        </p:spPr>
        <p:txBody>
          <a:bodyPr wrap="none" anchor="ctr">
            <a:normAutofit/>
          </a:bodyPr>
          <a:lstStyle/>
          <a:p>
            <a:pPr algn="ctr"/>
            <a:r>
              <a:rPr lang="zh-CN" altLang="en-US" sz="1400" b="1" dirty="0" smtClean="0">
                <a:solidFill>
                  <a:srgbClr val="92D050"/>
                </a:solidFill>
                <a:latin typeface="微软雅黑" pitchFamily="34" charset="-122"/>
                <a:ea typeface="微软雅黑" pitchFamily="34" charset="-122"/>
              </a:rPr>
              <a:t>程序执行过程图</a:t>
            </a:r>
            <a:endParaRPr lang="zh-CN" altLang="en-US" sz="1400" b="1" dirty="0">
              <a:solidFill>
                <a:srgbClr val="92D050"/>
              </a:solidFill>
              <a:latin typeface="微软雅黑" pitchFamily="34" charset="-122"/>
              <a:ea typeface="微软雅黑" pitchFamily="34" charset="-122"/>
            </a:endParaRPr>
          </a:p>
        </p:txBody>
      </p:sp>
      <p:sp>
        <p:nvSpPr>
          <p:cNvPr id="39" name="文本框 20">
            <a:extLst>
              <a:ext uri="{FF2B5EF4-FFF2-40B4-BE49-F238E27FC236}">
                <a16:creationId xmlns:a16="http://schemas.microsoft.com/office/drawing/2014/main" xmlns="" id="{4076248C-CD53-4472-AE04-EF65DFCD2503}"/>
              </a:ext>
            </a:extLst>
          </p:cNvPr>
          <p:cNvSpPr txBox="1"/>
          <p:nvPr/>
        </p:nvSpPr>
        <p:spPr>
          <a:xfrm>
            <a:off x="223756" y="2793929"/>
            <a:ext cx="1744744" cy="388583"/>
          </a:xfrm>
          <a:prstGeom prst="rect">
            <a:avLst/>
          </a:prstGeom>
          <a:noFill/>
        </p:spPr>
        <p:txBody>
          <a:bodyPr wrap="none" anchor="ctr">
            <a:normAutofit/>
          </a:bodyPr>
          <a:lstStyle/>
          <a:p>
            <a:pPr algn="ctr"/>
            <a:r>
              <a:rPr lang="zh-CN" altLang="en-US" sz="1400" b="1" dirty="0" smtClean="0">
                <a:solidFill>
                  <a:srgbClr val="92D050"/>
                </a:solidFill>
                <a:latin typeface="微软雅黑" pitchFamily="34" charset="-122"/>
                <a:ea typeface="微软雅黑" pitchFamily="34" charset="-122"/>
              </a:rPr>
              <a:t>大数据集成案例</a:t>
            </a:r>
            <a:endParaRPr lang="zh-CN" altLang="en-US" sz="1400" b="1" dirty="0">
              <a:solidFill>
                <a:srgbClr val="92D050"/>
              </a:solidFill>
              <a:latin typeface="微软雅黑" pitchFamily="34" charset="-122"/>
              <a:ea typeface="微软雅黑" pitchFamily="34" charset="-122"/>
            </a:endParaRPr>
          </a:p>
        </p:txBody>
      </p:sp>
      <p:sp>
        <p:nvSpPr>
          <p:cNvPr id="40" name="文本框 20">
            <a:extLst>
              <a:ext uri="{FF2B5EF4-FFF2-40B4-BE49-F238E27FC236}">
                <a16:creationId xmlns:a16="http://schemas.microsoft.com/office/drawing/2014/main" xmlns="" id="{4076248C-CD53-4472-AE04-EF65DFCD2503}"/>
              </a:ext>
            </a:extLst>
          </p:cNvPr>
          <p:cNvSpPr txBox="1"/>
          <p:nvPr/>
        </p:nvSpPr>
        <p:spPr>
          <a:xfrm>
            <a:off x="503156" y="4991029"/>
            <a:ext cx="2582944" cy="388583"/>
          </a:xfrm>
          <a:prstGeom prst="rect">
            <a:avLst/>
          </a:prstGeom>
          <a:noFill/>
        </p:spPr>
        <p:txBody>
          <a:bodyPr wrap="none" anchor="ctr">
            <a:normAutofit/>
          </a:bodyPr>
          <a:lstStyle/>
          <a:p>
            <a:pPr algn="ctr"/>
            <a:r>
              <a:rPr lang="zh-CN" altLang="en-US" sz="1400" b="1" dirty="0" smtClean="0">
                <a:solidFill>
                  <a:srgbClr val="92D050"/>
                </a:solidFill>
                <a:latin typeface="微软雅黑" pitchFamily="34" charset="-122"/>
                <a:ea typeface="微软雅黑" pitchFamily="34" charset="-122"/>
              </a:rPr>
              <a:t>前端快速输入服务端性能处理案例</a:t>
            </a:r>
            <a:endParaRPr lang="zh-CN" altLang="en-US" sz="1400" b="1" dirty="0">
              <a:solidFill>
                <a:srgbClr val="92D050"/>
              </a:solidFill>
              <a:latin typeface="微软雅黑" pitchFamily="34" charset="-122"/>
              <a:ea typeface="微软雅黑" pitchFamily="34" charset="-122"/>
            </a:endParaRPr>
          </a:p>
        </p:txBody>
      </p:sp>
      <p:sp>
        <p:nvSpPr>
          <p:cNvPr id="41" name="TextBox 40"/>
          <p:cNvSpPr txBox="1"/>
          <p:nvPr/>
        </p:nvSpPr>
        <p:spPr>
          <a:xfrm>
            <a:off x="426957" y="3257527"/>
            <a:ext cx="5772489" cy="1123384"/>
          </a:xfrm>
          <a:prstGeom prst="rect">
            <a:avLst/>
          </a:prstGeom>
          <a:noFill/>
          <a:ln>
            <a:solidFill>
              <a:schemeClr val="bg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altLang="zh-CN" sz="1400" b="1" spc="-150" dirty="0" smtClean="0">
                <a:solidFill>
                  <a:schemeClr val="bg1">
                    <a:lumMod val="95000"/>
                  </a:schemeClr>
                </a:solidFill>
                <a:latin typeface="微软雅黑" pitchFamily="34" charset="-122"/>
                <a:ea typeface="微软雅黑" pitchFamily="34" charset="-122"/>
              </a:rPr>
              <a:t>1. </a:t>
            </a:r>
            <a:r>
              <a:rPr lang="zh-CN" altLang="en-US" sz="1400" b="1" spc="-150" dirty="0" smtClean="0">
                <a:solidFill>
                  <a:schemeClr val="bg1">
                    <a:lumMod val="95000"/>
                  </a:schemeClr>
                </a:solidFill>
                <a:latin typeface="微软雅黑" pitchFamily="34" charset="-122"/>
                <a:ea typeface="微软雅黑" pitchFamily="34" charset="-122"/>
              </a:rPr>
              <a:t>上海一家做电商的共有云客户</a:t>
            </a:r>
            <a:endParaRPr lang="en-US" altLang="zh-CN" sz="1400" b="1" spc="-150" dirty="0" smtClean="0">
              <a:solidFill>
                <a:schemeClr val="bg1">
                  <a:lumMod val="95000"/>
                </a:schemeClr>
              </a:solidFill>
              <a:latin typeface="微软雅黑" pitchFamily="34" charset="-122"/>
              <a:ea typeface="微软雅黑" pitchFamily="34" charset="-122"/>
            </a:endParaRPr>
          </a:p>
          <a:p>
            <a:r>
              <a:rPr lang="en-US" altLang="zh-CN" sz="1100" b="1" spc="-150" dirty="0">
                <a:solidFill>
                  <a:schemeClr val="bg1">
                    <a:lumMod val="95000"/>
                  </a:schemeClr>
                </a:solidFill>
                <a:latin typeface="微软雅黑" pitchFamily="34" charset="-122"/>
                <a:ea typeface="微软雅黑" pitchFamily="34" charset="-122"/>
              </a:rPr>
              <a:t> </a:t>
            </a:r>
            <a:r>
              <a:rPr lang="en-US" altLang="zh-CN" sz="1100" b="1" spc="-150" dirty="0" smtClean="0">
                <a:solidFill>
                  <a:schemeClr val="bg1">
                    <a:lumMod val="95000"/>
                  </a:schemeClr>
                </a:solidFill>
                <a:latin typeface="微软雅黑" pitchFamily="34" charset="-122"/>
                <a:ea typeface="微软雅黑" pitchFamily="34" charset="-122"/>
              </a:rPr>
              <a:t>   </a:t>
            </a:r>
            <a:r>
              <a:rPr lang="zh-CN" altLang="en-US" sz="1100" b="1" spc="-150" dirty="0">
                <a:solidFill>
                  <a:schemeClr val="bg1">
                    <a:lumMod val="95000"/>
                  </a:schemeClr>
                </a:solidFill>
                <a:latin typeface="微软雅黑" pitchFamily="34" charset="-122"/>
                <a:ea typeface="微软雅黑" pitchFamily="34" charset="-122"/>
              </a:rPr>
              <a:t> </a:t>
            </a:r>
            <a:r>
              <a:rPr lang="zh-CN" altLang="en-US" sz="1100" b="1" spc="-150" dirty="0" smtClean="0">
                <a:solidFill>
                  <a:schemeClr val="bg1">
                    <a:lumMod val="95000"/>
                  </a:schemeClr>
                </a:solidFill>
                <a:latin typeface="微软雅黑" pitchFamily="34" charset="-122"/>
                <a:ea typeface="微软雅黑" pitchFamily="34" charset="-122"/>
              </a:rPr>
              <a:t> 需求： 每天</a:t>
            </a:r>
            <a:r>
              <a:rPr lang="en-US" altLang="zh-CN" sz="1100" b="1" spc="-150" dirty="0" smtClean="0">
                <a:solidFill>
                  <a:schemeClr val="bg1">
                    <a:lumMod val="95000"/>
                  </a:schemeClr>
                </a:solidFill>
                <a:latin typeface="微软雅黑" pitchFamily="34" charset="-122"/>
                <a:ea typeface="微软雅黑" pitchFamily="34" charset="-122"/>
              </a:rPr>
              <a:t>.</a:t>
            </a:r>
            <a:r>
              <a:rPr lang="zh-CN" altLang="en-US" sz="1100" b="1" spc="-150" dirty="0" smtClean="0">
                <a:solidFill>
                  <a:schemeClr val="bg1">
                    <a:lumMod val="95000"/>
                  </a:schemeClr>
                </a:solidFill>
                <a:latin typeface="微软雅黑" pitchFamily="34" charset="-122"/>
                <a:ea typeface="微软雅黑" pitchFamily="34" charset="-122"/>
              </a:rPr>
              <a:t>需将电商中的几十万笔数据同步到金蝶云星空中</a:t>
            </a:r>
            <a:endParaRPr lang="en-US" altLang="zh-CN" sz="1400" b="1" spc="-150" dirty="0" smtClean="0">
              <a:solidFill>
                <a:schemeClr val="bg1">
                  <a:lumMod val="95000"/>
                </a:schemeClr>
              </a:solidFill>
              <a:latin typeface="微软雅黑" pitchFamily="34" charset="-122"/>
              <a:ea typeface="微软雅黑" pitchFamily="34" charset="-122"/>
            </a:endParaRPr>
          </a:p>
          <a:p>
            <a:r>
              <a:rPr lang="en-US" altLang="zh-CN" sz="1400" b="1" spc="-150" dirty="0" smtClean="0">
                <a:solidFill>
                  <a:schemeClr val="bg1">
                    <a:lumMod val="95000"/>
                  </a:schemeClr>
                </a:solidFill>
                <a:latin typeface="微软雅黑" pitchFamily="34" charset="-122"/>
                <a:ea typeface="微软雅黑" pitchFamily="34" charset="-122"/>
              </a:rPr>
              <a:t>2. . </a:t>
            </a:r>
            <a:r>
              <a:rPr lang="zh-CN" altLang="en-US" sz="1400" b="1" spc="-150" dirty="0" smtClean="0">
                <a:solidFill>
                  <a:schemeClr val="bg1">
                    <a:lumMod val="95000"/>
                  </a:schemeClr>
                </a:solidFill>
                <a:latin typeface="微软雅黑" pitchFamily="34" charset="-122"/>
                <a:ea typeface="微软雅黑" pitchFamily="34" charset="-122"/>
              </a:rPr>
              <a:t>杭州一家做监控设备的客户</a:t>
            </a:r>
            <a:endParaRPr lang="en-US" altLang="zh-CN" sz="1400" b="1" spc="-150" dirty="0" smtClean="0">
              <a:solidFill>
                <a:schemeClr val="bg1">
                  <a:lumMod val="95000"/>
                </a:schemeClr>
              </a:solidFill>
              <a:latin typeface="微软雅黑" pitchFamily="34" charset="-122"/>
              <a:ea typeface="微软雅黑" pitchFamily="34" charset="-122"/>
            </a:endParaRPr>
          </a:p>
          <a:p>
            <a:r>
              <a:rPr lang="en-US" altLang="zh-CN" sz="1400" b="1" spc="-150" dirty="0">
                <a:solidFill>
                  <a:schemeClr val="bg1">
                    <a:lumMod val="95000"/>
                  </a:schemeClr>
                </a:solidFill>
                <a:latin typeface="微软雅黑" pitchFamily="34" charset="-122"/>
                <a:ea typeface="微软雅黑" pitchFamily="34" charset="-122"/>
              </a:rPr>
              <a:t> </a:t>
            </a:r>
            <a:r>
              <a:rPr lang="en-US" altLang="zh-CN" sz="1400" b="1" spc="-150" dirty="0" smtClean="0">
                <a:solidFill>
                  <a:schemeClr val="bg1">
                    <a:lumMod val="95000"/>
                  </a:schemeClr>
                </a:solidFill>
                <a:latin typeface="微软雅黑" pitchFamily="34" charset="-122"/>
                <a:ea typeface="微软雅黑" pitchFamily="34" charset="-122"/>
              </a:rPr>
              <a:t>    </a:t>
            </a:r>
            <a:r>
              <a:rPr lang="zh-CN" altLang="en-US" sz="1400" b="1" spc="-150" dirty="0" smtClean="0">
                <a:solidFill>
                  <a:schemeClr val="bg1">
                    <a:lumMod val="95000"/>
                  </a:schemeClr>
                </a:solidFill>
                <a:latin typeface="微软雅黑" pitchFamily="34" charset="-122"/>
                <a:ea typeface="微软雅黑" pitchFamily="34" charset="-122"/>
              </a:rPr>
              <a:t>需求：代理商使用金蝶云星空，很多内部系统使用的数据需同步到金蝶云星空，部分业务数据需要及时查看，部分业务数据可以不用及时查看。</a:t>
            </a:r>
            <a:endParaRPr lang="en-US" altLang="zh-CN" sz="1400" b="1" spc="-150" dirty="0" smtClean="0">
              <a:solidFill>
                <a:schemeClr val="bg1">
                  <a:lumMod val="95000"/>
                </a:schemeClr>
              </a:solidFill>
              <a:latin typeface="微软雅黑" pitchFamily="34" charset="-122"/>
              <a:ea typeface="微软雅黑" pitchFamily="34" charset="-122"/>
            </a:endParaRPr>
          </a:p>
        </p:txBody>
      </p:sp>
      <p:sp>
        <p:nvSpPr>
          <p:cNvPr id="42" name="TextBox 41"/>
          <p:cNvSpPr txBox="1"/>
          <p:nvPr/>
        </p:nvSpPr>
        <p:spPr>
          <a:xfrm>
            <a:off x="426958" y="5391127"/>
            <a:ext cx="5772488" cy="769441"/>
          </a:xfrm>
          <a:prstGeom prst="rect">
            <a:avLst/>
          </a:prstGeom>
          <a:noFill/>
          <a:ln>
            <a:solidFill>
              <a:schemeClr val="bg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zh-CN" altLang="en-US" sz="1100" b="1" spc="-150" dirty="0">
                <a:solidFill>
                  <a:schemeClr val="bg1">
                    <a:lumMod val="95000"/>
                  </a:schemeClr>
                </a:solidFill>
                <a:latin typeface="微软雅黑" pitchFamily="34" charset="-122"/>
                <a:ea typeface="微软雅黑" pitchFamily="34" charset="-122"/>
              </a:rPr>
              <a:t>泉</a:t>
            </a:r>
            <a:r>
              <a:rPr lang="zh-CN" altLang="en-US" sz="1100" b="1" spc="-150" dirty="0" smtClean="0">
                <a:solidFill>
                  <a:schemeClr val="bg1">
                    <a:lumMod val="95000"/>
                  </a:schemeClr>
                </a:solidFill>
                <a:latin typeface="微软雅黑" pitchFamily="34" charset="-122"/>
                <a:ea typeface="微软雅黑" pitchFamily="34" charset="-122"/>
              </a:rPr>
              <a:t>州的一家做纸业的一家公司</a:t>
            </a:r>
            <a:r>
              <a:rPr lang="en-US" altLang="zh-CN" sz="1100" b="1" spc="-150" dirty="0" smtClean="0">
                <a:solidFill>
                  <a:schemeClr val="bg1">
                    <a:lumMod val="95000"/>
                  </a:schemeClr>
                </a:solidFill>
                <a:latin typeface="微软雅黑" pitchFamily="34" charset="-122"/>
                <a:ea typeface="微软雅黑" pitchFamily="34" charset="-122"/>
              </a:rPr>
              <a:t>    </a:t>
            </a:r>
            <a:r>
              <a:rPr lang="zh-CN" altLang="en-US" sz="1100" b="1" spc="-150" dirty="0" smtClean="0">
                <a:solidFill>
                  <a:schemeClr val="bg1">
                    <a:lumMod val="95000"/>
                  </a:schemeClr>
                </a:solidFill>
                <a:latin typeface="微软雅黑" pitchFamily="34" charset="-122"/>
                <a:ea typeface="微软雅黑" pitchFamily="34" charset="-122"/>
              </a:rPr>
              <a:t>  </a:t>
            </a:r>
            <a:endParaRPr lang="en-US" altLang="zh-CN" sz="1100" b="1" spc="-150" dirty="0" smtClean="0">
              <a:solidFill>
                <a:schemeClr val="bg1">
                  <a:lumMod val="95000"/>
                </a:schemeClr>
              </a:solidFill>
              <a:latin typeface="微软雅黑" pitchFamily="34" charset="-122"/>
              <a:ea typeface="微软雅黑" pitchFamily="34" charset="-122"/>
            </a:endParaRPr>
          </a:p>
          <a:p>
            <a:r>
              <a:rPr lang="zh-CN" altLang="en-US" sz="1100" b="1" spc="-150" dirty="0" smtClean="0">
                <a:solidFill>
                  <a:schemeClr val="bg1">
                    <a:lumMod val="95000"/>
                  </a:schemeClr>
                </a:solidFill>
                <a:latin typeface="微软雅黑" pitchFamily="34" charset="-122"/>
                <a:ea typeface="微软雅黑" pitchFamily="34" charset="-122"/>
              </a:rPr>
              <a:t>需求： 传统的订单通过文员非常快速的录入，并且是</a:t>
            </a:r>
            <a:r>
              <a:rPr lang="en-US" altLang="zh-CN" sz="1100" b="1" spc="-150" dirty="0" smtClean="0">
                <a:solidFill>
                  <a:schemeClr val="bg1">
                    <a:lumMod val="95000"/>
                  </a:schemeClr>
                </a:solidFill>
                <a:latin typeface="微软雅黑" pitchFamily="34" charset="-122"/>
                <a:ea typeface="微软雅黑" pitchFamily="34" charset="-122"/>
              </a:rPr>
              <a:t>2</a:t>
            </a:r>
            <a:r>
              <a:rPr lang="zh-CN" altLang="en-US" sz="1100" b="1" spc="-150" dirty="0" smtClean="0">
                <a:solidFill>
                  <a:schemeClr val="bg1">
                    <a:lumMod val="95000"/>
                  </a:schemeClr>
                </a:solidFill>
                <a:latin typeface="微软雅黑" pitchFamily="34" charset="-122"/>
                <a:ea typeface="微软雅黑" pitchFamily="34" charset="-122"/>
              </a:rPr>
              <a:t>个文员分别录同一张单来校验录入的正确性，前一个文员录入后，后面文员录入会进行校验，目前觉得他们录入速度太快，校验时间的反应慢，满足不了他们目前录入的速度要求</a:t>
            </a:r>
            <a:endParaRPr lang="en-US" altLang="zh-CN" sz="1100" b="1" spc="-150" dirty="0" smtClean="0">
              <a:solidFill>
                <a:schemeClr val="bg1">
                  <a:lumMod val="95000"/>
                </a:schemeClr>
              </a:solidFill>
              <a:latin typeface="微软雅黑" pitchFamily="34" charset="-122"/>
              <a:ea typeface="微软雅黑" pitchFamily="34" charset="-122"/>
            </a:endParaRPr>
          </a:p>
        </p:txBody>
      </p:sp>
      <p:sp>
        <p:nvSpPr>
          <p:cNvPr id="43" name="右箭头 42"/>
          <p:cNvSpPr/>
          <p:nvPr/>
        </p:nvSpPr>
        <p:spPr>
          <a:xfrm>
            <a:off x="6199447" y="3771900"/>
            <a:ext cx="849053"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右箭头 43"/>
          <p:cNvSpPr/>
          <p:nvPr/>
        </p:nvSpPr>
        <p:spPr>
          <a:xfrm>
            <a:off x="6212147" y="5549900"/>
            <a:ext cx="849053"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4"/>
          <p:cNvSpPr txBox="1"/>
          <p:nvPr/>
        </p:nvSpPr>
        <p:spPr>
          <a:xfrm>
            <a:off x="7112384" y="5396345"/>
            <a:ext cx="3987416" cy="677108"/>
          </a:xfrm>
          <a:prstGeom prst="rect">
            <a:avLst/>
          </a:prstGeom>
          <a:solidFill>
            <a:schemeClr val="accent6">
              <a:lumMod val="60000"/>
              <a:lumOff val="4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r>
              <a:rPr lang="zh-CN" altLang="en-US" sz="1400" b="1" dirty="0" smtClean="0">
                <a:solidFill>
                  <a:schemeClr val="bg1"/>
                </a:solidFill>
                <a:latin typeface="微软雅黑" pitchFamily="34" charset="-122"/>
                <a:ea typeface="微软雅黑" pitchFamily="34" charset="-122"/>
              </a:rPr>
              <a:t>前段操作太快的方案设计说明：</a:t>
            </a:r>
            <a:endParaRPr lang="en-US" altLang="zh-CN" sz="1400" b="1" dirty="0" smtClean="0">
              <a:solidFill>
                <a:schemeClr val="bg1"/>
              </a:solidFill>
              <a:latin typeface="微软雅黑" pitchFamily="34" charset="-122"/>
              <a:ea typeface="微软雅黑" pitchFamily="34" charset="-122"/>
            </a:endParaRPr>
          </a:p>
          <a:p>
            <a:r>
              <a:rPr lang="zh-CN" altLang="en-US" sz="1200" b="1" dirty="0" smtClean="0">
                <a:solidFill>
                  <a:schemeClr val="bg1"/>
                </a:solidFill>
                <a:latin typeface="微软雅黑" pitchFamily="34" charset="-122"/>
                <a:ea typeface="微软雅黑" pitchFamily="34" charset="-122"/>
              </a:rPr>
              <a:t>    使用客户端插件来实现这个功能，然后调用标准产品保存方法提交数据</a:t>
            </a:r>
            <a:endParaRPr lang="en-US" altLang="zh-CN" sz="1200" b="1" dirty="0" smtClean="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8074112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3"/>
          <p:cNvSpPr txBox="1"/>
          <p:nvPr/>
        </p:nvSpPr>
        <p:spPr>
          <a:xfrm>
            <a:off x="566875" y="226188"/>
            <a:ext cx="12848874" cy="663956"/>
          </a:xfrm>
          <a:prstGeom prst="rect">
            <a:avLst/>
          </a:prstGeom>
          <a:noFill/>
        </p:spPr>
        <p:txBody>
          <a:bodyPr wrap="square" lIns="121912" tIns="60956" rIns="121912" bIns="60956" rtlCol="0">
            <a:spAutoFit/>
          </a:bodyPr>
          <a:lstStyle/>
          <a:p>
            <a:pPr>
              <a:lnSpc>
                <a:spcPct val="120000"/>
              </a:lnSpc>
            </a:pPr>
            <a:r>
              <a:rPr kumimoji="1" lang="zh-CN" altLang="en-US" sz="3200" b="1" dirty="0" smtClean="0">
                <a:solidFill>
                  <a:srgbClr val="00B0F0"/>
                </a:solidFill>
                <a:latin typeface="微软雅黑" pitchFamily="34" charset="-122"/>
                <a:ea typeface="微软雅黑" pitchFamily="34" charset="-122"/>
                <a:cs typeface="Arial" pitchFamily="34" charset="0"/>
              </a:rPr>
              <a:t>考虑扩展的开发方案设计案例</a:t>
            </a:r>
            <a:r>
              <a:rPr kumimoji="1" lang="en-US" altLang="zh-CN" sz="3200" b="1" dirty="0" smtClean="0">
                <a:solidFill>
                  <a:srgbClr val="00B0F0"/>
                </a:solidFill>
                <a:latin typeface="微软雅黑" pitchFamily="34" charset="-122"/>
                <a:ea typeface="微软雅黑" pitchFamily="34" charset="-122"/>
                <a:cs typeface="Arial" pitchFamily="34" charset="0"/>
              </a:rPr>
              <a:t>-</a:t>
            </a:r>
            <a:r>
              <a:rPr kumimoji="1" lang="zh-CN" altLang="en-US" sz="3200" b="1" dirty="0" smtClean="0">
                <a:solidFill>
                  <a:srgbClr val="00B0F0"/>
                </a:solidFill>
                <a:latin typeface="微软雅黑" pitchFamily="34" charset="-122"/>
                <a:ea typeface="微软雅黑" pitchFamily="34" charset="-122"/>
                <a:cs typeface="Arial" pitchFamily="34" charset="0"/>
              </a:rPr>
              <a:t>项目监控</a:t>
            </a:r>
            <a:r>
              <a:rPr kumimoji="1" lang="en-US" altLang="zh-CN" sz="3200" b="1" dirty="0" smtClean="0">
                <a:solidFill>
                  <a:srgbClr val="00B0F0"/>
                </a:solidFill>
                <a:latin typeface="微软雅黑" pitchFamily="34" charset="-122"/>
                <a:ea typeface="微软雅黑" pitchFamily="34" charset="-122"/>
                <a:cs typeface="Arial" pitchFamily="34" charset="0"/>
              </a:rPr>
              <a:t>7Keys</a:t>
            </a:r>
            <a:r>
              <a:rPr kumimoji="1" lang="zh-CN" altLang="en-US" sz="3200" b="1" dirty="0" smtClean="0">
                <a:solidFill>
                  <a:srgbClr val="00B0F0"/>
                </a:solidFill>
                <a:latin typeface="微软雅黑" pitchFamily="34" charset="-122"/>
                <a:ea typeface="微软雅黑" pitchFamily="34" charset="-122"/>
                <a:cs typeface="Arial" pitchFamily="34" charset="0"/>
              </a:rPr>
              <a:t>设置与计算</a:t>
            </a:r>
            <a:endParaRPr kumimoji="1" lang="zh-CN" altLang="en-US" sz="3200" b="1" dirty="0">
              <a:solidFill>
                <a:srgbClr val="00B0F0"/>
              </a:solidFill>
              <a:latin typeface="微软雅黑" pitchFamily="34" charset="-122"/>
              <a:ea typeface="微软雅黑" pitchFamily="34" charset="-122"/>
              <a:cs typeface="Arial" pitchFamily="34" charset="0"/>
            </a:endParaRPr>
          </a:p>
        </p:txBody>
      </p:sp>
      <p:sp>
        <p:nvSpPr>
          <p:cNvPr id="10" name="文本框 18"/>
          <p:cNvSpPr txBox="1">
            <a:spLocks noChangeArrowheads="1"/>
          </p:cNvSpPr>
          <p:nvPr/>
        </p:nvSpPr>
        <p:spPr bwMode="auto">
          <a:xfrm>
            <a:off x="5096639" y="2476543"/>
            <a:ext cx="1166307" cy="3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FontTx/>
              <a:buNone/>
            </a:pPr>
            <a:endParaRPr lang="zh-CN" altLang="en-US" sz="1600" dirty="0">
              <a:solidFill>
                <a:srgbClr val="FF6E1D"/>
              </a:solidFill>
              <a:latin typeface="微软雅黑" panose="020B0503020204020204" pitchFamily="34" charset="-122"/>
              <a:ea typeface="微软雅黑" panose="020B0503020204020204" pitchFamily="34" charset="-122"/>
            </a:endParaRPr>
          </a:p>
        </p:txBody>
      </p:sp>
      <p:sp>
        <p:nvSpPr>
          <p:cNvPr id="16" name="矩形 15"/>
          <p:cNvSpPr/>
          <p:nvPr/>
        </p:nvSpPr>
        <p:spPr>
          <a:xfrm>
            <a:off x="1307382" y="1236230"/>
            <a:ext cx="184731" cy="461665"/>
          </a:xfrm>
          <a:prstGeom prst="rect">
            <a:avLst/>
          </a:prstGeom>
        </p:spPr>
        <p:txBody>
          <a:bodyPr wrap="none">
            <a:spAutoFit/>
          </a:bodyPr>
          <a:lstStyle/>
          <a:p>
            <a:pPr algn="ctr"/>
            <a:endParaRPr lang="zh-CN" altLang="en-US" sz="2400" dirty="0">
              <a:latin typeface="微软雅黑" panose="020B0503020204020204" pitchFamily="34" charset="-122"/>
              <a:ea typeface="微软雅黑" panose="020B0503020204020204" pitchFamily="34" charset="-122"/>
            </a:endParaRPr>
          </a:p>
        </p:txBody>
      </p:sp>
      <p:sp>
        <p:nvSpPr>
          <p:cNvPr id="31" name="内容占位符 32"/>
          <p:cNvSpPr txBox="1">
            <a:spLocks/>
          </p:cNvSpPr>
          <p:nvPr/>
        </p:nvSpPr>
        <p:spPr>
          <a:xfrm>
            <a:off x="1174413" y="6750744"/>
            <a:ext cx="8856963" cy="248896"/>
          </a:xfrm>
          <a:prstGeom prst="rect">
            <a:avLst/>
          </a:prstGeom>
        </p:spPr>
        <p:txBody>
          <a:bodyPr>
            <a:normAutofit fontScale="47500" lnSpcReduction="20000"/>
          </a:bodyPr>
          <a:lst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altLang="zh-CN" smtClean="0"/>
              <a:t> </a:t>
            </a:r>
            <a:endParaRPr lang="zh-CN" altLang="en-US" dirty="0"/>
          </a:p>
        </p:txBody>
      </p:sp>
      <p:sp>
        <p:nvSpPr>
          <p:cNvPr id="6" name="文本框 20">
            <a:extLst>
              <a:ext uri="{FF2B5EF4-FFF2-40B4-BE49-F238E27FC236}">
                <a16:creationId xmlns:a16="http://schemas.microsoft.com/office/drawing/2014/main" xmlns="" id="{4076248C-CD53-4472-AE04-EF65DFCD2503}"/>
              </a:ext>
            </a:extLst>
          </p:cNvPr>
          <p:cNvSpPr txBox="1"/>
          <p:nvPr/>
        </p:nvSpPr>
        <p:spPr>
          <a:xfrm>
            <a:off x="147556" y="876230"/>
            <a:ext cx="6558044" cy="380762"/>
          </a:xfrm>
          <a:prstGeom prst="rect">
            <a:avLst/>
          </a:prstGeom>
          <a:noFill/>
        </p:spPr>
        <p:txBody>
          <a:bodyPr wrap="none" anchor="ctr">
            <a:normAutofit/>
          </a:bodyPr>
          <a:lstStyle/>
          <a:p>
            <a:pPr algn="ctr"/>
            <a:r>
              <a:rPr lang="zh-CN" altLang="en-US" sz="1400" b="1" dirty="0" smtClean="0">
                <a:solidFill>
                  <a:srgbClr val="92D050"/>
                </a:solidFill>
                <a:latin typeface="微软雅黑" pitchFamily="34" charset="-122"/>
                <a:ea typeface="微软雅黑" pitchFamily="34" charset="-122"/>
              </a:rPr>
              <a:t>业务场景：根据</a:t>
            </a:r>
            <a:r>
              <a:rPr lang="en-US" altLang="zh-CN" sz="1400" b="1" dirty="0" smtClean="0">
                <a:solidFill>
                  <a:srgbClr val="92D050"/>
                </a:solidFill>
                <a:latin typeface="微软雅黑" pitchFamily="34" charset="-122"/>
                <a:ea typeface="微软雅黑" pitchFamily="34" charset="-122"/>
              </a:rPr>
              <a:t>7keys</a:t>
            </a:r>
            <a:r>
              <a:rPr lang="zh-CN" altLang="en-US" sz="1400" b="1" dirty="0" smtClean="0">
                <a:solidFill>
                  <a:srgbClr val="92D050"/>
                </a:solidFill>
                <a:latin typeface="微软雅黑" pitchFamily="34" charset="-122"/>
                <a:ea typeface="微软雅黑" pitchFamily="34" charset="-122"/>
              </a:rPr>
              <a:t>各维度指标字段计算各维度状态和项目整体状态</a:t>
            </a:r>
            <a:endParaRPr lang="zh-CN" altLang="en-US" sz="1400" b="1" dirty="0">
              <a:solidFill>
                <a:srgbClr val="92D050"/>
              </a:solidFill>
              <a:latin typeface="微软雅黑" pitchFamily="34" charset="-122"/>
              <a:ea typeface="微软雅黑" pitchFamily="34" charset="-122"/>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96100" y="1256992"/>
            <a:ext cx="5041900" cy="22863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250" y="1225551"/>
            <a:ext cx="5913696" cy="24320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文本框 20">
            <a:extLst>
              <a:ext uri="{FF2B5EF4-FFF2-40B4-BE49-F238E27FC236}">
                <a16:creationId xmlns:a16="http://schemas.microsoft.com/office/drawing/2014/main" xmlns="" id="{4076248C-CD53-4472-AE04-EF65DFCD2503}"/>
              </a:ext>
            </a:extLst>
          </p:cNvPr>
          <p:cNvSpPr txBox="1"/>
          <p:nvPr/>
        </p:nvSpPr>
        <p:spPr>
          <a:xfrm>
            <a:off x="6991312" y="901630"/>
            <a:ext cx="4159288" cy="380762"/>
          </a:xfrm>
          <a:prstGeom prst="rect">
            <a:avLst/>
          </a:prstGeom>
          <a:noFill/>
        </p:spPr>
        <p:txBody>
          <a:bodyPr wrap="none" anchor="ctr">
            <a:normAutofit/>
          </a:bodyPr>
          <a:lstStyle/>
          <a:p>
            <a:pPr algn="ctr"/>
            <a:r>
              <a:rPr lang="zh-CN" altLang="en-US" sz="1400" b="1" dirty="0" smtClean="0">
                <a:solidFill>
                  <a:srgbClr val="92D050"/>
                </a:solidFill>
                <a:latin typeface="微软雅黑" pitchFamily="34" charset="-122"/>
                <a:ea typeface="微软雅黑" pitchFamily="34" charset="-122"/>
              </a:rPr>
              <a:t>在系统中实现后的截图</a:t>
            </a:r>
            <a:endParaRPr lang="zh-CN" altLang="en-US" sz="1400" b="1" dirty="0">
              <a:solidFill>
                <a:srgbClr val="92D050"/>
              </a:solidFill>
              <a:latin typeface="微软雅黑" pitchFamily="34" charset="-122"/>
              <a:ea typeface="微软雅黑" pitchFamily="34" charset="-122"/>
            </a:endParaRPr>
          </a:p>
        </p:txBody>
      </p:sp>
      <p:sp>
        <p:nvSpPr>
          <p:cNvPr id="11" name="右箭头 10"/>
          <p:cNvSpPr/>
          <p:nvPr/>
        </p:nvSpPr>
        <p:spPr>
          <a:xfrm>
            <a:off x="6262946" y="2260600"/>
            <a:ext cx="633154"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20">
            <a:extLst>
              <a:ext uri="{FF2B5EF4-FFF2-40B4-BE49-F238E27FC236}">
                <a16:creationId xmlns:a16="http://schemas.microsoft.com/office/drawing/2014/main" xmlns="" id="{4076248C-CD53-4472-AE04-EF65DFCD2503}"/>
              </a:ext>
            </a:extLst>
          </p:cNvPr>
          <p:cNvSpPr txBox="1"/>
          <p:nvPr/>
        </p:nvSpPr>
        <p:spPr>
          <a:xfrm>
            <a:off x="1809712" y="3670230"/>
            <a:ext cx="4159288" cy="380762"/>
          </a:xfrm>
          <a:prstGeom prst="rect">
            <a:avLst/>
          </a:prstGeom>
          <a:noFill/>
        </p:spPr>
        <p:txBody>
          <a:bodyPr wrap="none" anchor="ctr">
            <a:normAutofit/>
          </a:bodyPr>
          <a:lstStyle/>
          <a:p>
            <a:pPr algn="ctr"/>
            <a:r>
              <a:rPr lang="zh-CN" altLang="en-US" sz="1400" b="1" dirty="0" smtClean="0">
                <a:solidFill>
                  <a:srgbClr val="92D050"/>
                </a:solidFill>
                <a:latin typeface="微软雅黑" pitchFamily="34" charset="-122"/>
                <a:ea typeface="微软雅黑" pitchFamily="34" charset="-122"/>
              </a:rPr>
              <a:t>为了扩展，各种可配置（包括计算）截图</a:t>
            </a:r>
            <a:endParaRPr lang="zh-CN" altLang="en-US" sz="1400" b="1" dirty="0">
              <a:solidFill>
                <a:srgbClr val="92D050"/>
              </a:solidFill>
              <a:latin typeface="微软雅黑" pitchFamily="34" charset="-122"/>
              <a:ea typeface="微软雅黑" pitchFamily="34" charset="-122"/>
            </a:endParaRPr>
          </a:p>
        </p:txBody>
      </p:sp>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2264" y="4065589"/>
            <a:ext cx="3868736" cy="17764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86250" y="4090988"/>
            <a:ext cx="3009900" cy="163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TextBox 14"/>
          <p:cNvSpPr txBox="1"/>
          <p:nvPr/>
        </p:nvSpPr>
        <p:spPr>
          <a:xfrm>
            <a:off x="7739057" y="4064642"/>
            <a:ext cx="3957643" cy="2492990"/>
          </a:xfrm>
          <a:prstGeom prst="rect">
            <a:avLst/>
          </a:prstGeom>
          <a:noFill/>
          <a:ln>
            <a:solidFill>
              <a:schemeClr val="tx2">
                <a:lumMod val="60000"/>
                <a:lumOff val="40000"/>
              </a:schemeClr>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marL="342900" indent="-342900">
              <a:buFont typeface="+mj-lt"/>
              <a:buAutoNum type="arabicPeriod"/>
            </a:pPr>
            <a:r>
              <a:rPr lang="zh-CN" altLang="en-US" sz="1200" b="1" dirty="0" smtClean="0">
                <a:solidFill>
                  <a:schemeClr val="bg1"/>
                </a:solidFill>
                <a:latin typeface="微软雅黑" pitchFamily="34" charset="-122"/>
                <a:ea typeface="微软雅黑" pitchFamily="34" charset="-122"/>
              </a:rPr>
              <a:t>对于复杂的计算，尽量抓住“不变”维度和“可变维度”，通过动态抓取配置信息，来实现多场景的需求变化，达到以“不变”应“万变”</a:t>
            </a:r>
            <a:endParaRPr lang="en-US" altLang="zh-CN" sz="1200" b="1" dirty="0" smtClean="0">
              <a:solidFill>
                <a:schemeClr val="bg1"/>
              </a:solidFill>
              <a:latin typeface="微软雅黑" pitchFamily="34" charset="-122"/>
              <a:ea typeface="微软雅黑" pitchFamily="34" charset="-122"/>
            </a:endParaRPr>
          </a:p>
          <a:p>
            <a:pPr marL="342900" indent="-342900">
              <a:buFont typeface="+mj-lt"/>
              <a:buAutoNum type="arabicPeriod"/>
            </a:pPr>
            <a:r>
              <a:rPr lang="zh-CN" altLang="en-US" sz="1200" b="1" dirty="0" smtClean="0">
                <a:solidFill>
                  <a:schemeClr val="bg1"/>
                </a:solidFill>
                <a:latin typeface="微软雅黑" pitchFamily="34" charset="-122"/>
                <a:ea typeface="微软雅黑" pitchFamily="34" charset="-122"/>
              </a:rPr>
              <a:t>在</a:t>
            </a:r>
            <a:r>
              <a:rPr lang="en-US" altLang="zh-CN" sz="1200" b="1" dirty="0" smtClean="0">
                <a:solidFill>
                  <a:schemeClr val="bg1"/>
                </a:solidFill>
                <a:latin typeface="微软雅黑" pitchFamily="34" charset="-122"/>
                <a:ea typeface="微软雅黑" pitchFamily="34" charset="-122"/>
              </a:rPr>
              <a:t>”7Keys”</a:t>
            </a:r>
            <a:r>
              <a:rPr lang="zh-CN" altLang="en-US" sz="1200" b="1" dirty="0" smtClean="0">
                <a:solidFill>
                  <a:schemeClr val="bg1"/>
                </a:solidFill>
                <a:latin typeface="微软雅黑" pitchFamily="34" charset="-122"/>
                <a:ea typeface="微软雅黑" pitchFamily="34" charset="-122"/>
              </a:rPr>
              <a:t>多维度计算中，对于“可能变化”的</a:t>
            </a:r>
            <a:r>
              <a:rPr lang="en-US" altLang="zh-CN" sz="1200" b="1" dirty="0" smtClean="0">
                <a:solidFill>
                  <a:schemeClr val="bg1"/>
                </a:solidFill>
                <a:latin typeface="微软雅黑" pitchFamily="34" charset="-122"/>
                <a:ea typeface="微软雅黑" pitchFamily="34" charset="-122"/>
              </a:rPr>
              <a:t>”7keys”</a:t>
            </a:r>
            <a:r>
              <a:rPr lang="zh-CN" altLang="en-US" sz="1200" b="1" dirty="0" smtClean="0">
                <a:solidFill>
                  <a:schemeClr val="bg1"/>
                </a:solidFill>
                <a:latin typeface="微软雅黑" pitchFamily="34" charset="-122"/>
                <a:ea typeface="微软雅黑" pitchFamily="34" charset="-122"/>
              </a:rPr>
              <a:t>各维度描述及每个维度分值都可能变化，所以做出基础资料可动态修改</a:t>
            </a:r>
            <a:endParaRPr lang="en-US" altLang="zh-CN" sz="1200" b="1" dirty="0" smtClean="0">
              <a:solidFill>
                <a:schemeClr val="bg1"/>
              </a:solidFill>
              <a:latin typeface="微软雅黑" pitchFamily="34" charset="-122"/>
              <a:ea typeface="微软雅黑" pitchFamily="34" charset="-122"/>
            </a:endParaRPr>
          </a:p>
          <a:p>
            <a:pPr marL="342900" indent="-342900">
              <a:buFont typeface="+mj-lt"/>
              <a:buAutoNum type="arabicPeriod"/>
            </a:pPr>
            <a:r>
              <a:rPr lang="zh-CN" altLang="en-US" sz="1200" b="1" dirty="0" smtClean="0">
                <a:solidFill>
                  <a:schemeClr val="bg1"/>
                </a:solidFill>
                <a:latin typeface="微软雅黑" pitchFamily="34" charset="-122"/>
                <a:ea typeface="微软雅黑" pitchFamily="34" charset="-122"/>
              </a:rPr>
              <a:t>在“</a:t>
            </a:r>
            <a:r>
              <a:rPr lang="en-US" altLang="zh-CN" sz="1200" b="1" dirty="0" smtClean="0">
                <a:solidFill>
                  <a:schemeClr val="bg1"/>
                </a:solidFill>
                <a:latin typeface="微软雅黑" pitchFamily="34" charset="-122"/>
                <a:ea typeface="微软雅黑" pitchFamily="34" charset="-122"/>
              </a:rPr>
              <a:t>7Keys</a:t>
            </a:r>
            <a:r>
              <a:rPr lang="zh-CN" altLang="en-US" sz="1200" b="1" dirty="0" smtClean="0">
                <a:solidFill>
                  <a:schemeClr val="bg1"/>
                </a:solidFill>
                <a:latin typeface="微软雅黑" pitchFamily="34" charset="-122"/>
                <a:ea typeface="微软雅黑" pitchFamily="34" charset="-122"/>
              </a:rPr>
              <a:t>”每种颜色的构成占比也可能会变化，因此，按目前默认的设置好，并可以随时调整，这样对于</a:t>
            </a:r>
            <a:r>
              <a:rPr lang="en-US" altLang="zh-CN" sz="1200" b="1" dirty="0" smtClean="0">
                <a:solidFill>
                  <a:schemeClr val="bg1"/>
                </a:solidFill>
                <a:latin typeface="微软雅黑" pitchFamily="34" charset="-122"/>
                <a:ea typeface="微软雅黑" pitchFamily="34" charset="-122"/>
              </a:rPr>
              <a:t>7keys</a:t>
            </a:r>
            <a:r>
              <a:rPr lang="zh-CN" altLang="en-US" sz="1200" b="1" dirty="0" smtClean="0">
                <a:solidFill>
                  <a:schemeClr val="bg1"/>
                </a:solidFill>
                <a:latin typeface="微软雅黑" pitchFamily="34" charset="-122"/>
                <a:ea typeface="微软雅黑" pitchFamily="34" charset="-122"/>
              </a:rPr>
              <a:t>计算随便怎么变化都可以适应对应的需求，每次调整都不用改程序</a:t>
            </a:r>
            <a:endParaRPr lang="en-US" altLang="zh-CN" sz="1200" b="1" dirty="0" smtClean="0">
              <a:solidFill>
                <a:schemeClr val="bg1"/>
              </a:solidFill>
              <a:latin typeface="微软雅黑" pitchFamily="34" charset="-122"/>
              <a:ea typeface="微软雅黑" pitchFamily="34" charset="-122"/>
            </a:endParaRPr>
          </a:p>
          <a:p>
            <a:pPr marL="342900" indent="-342900">
              <a:buFont typeface="+mj-lt"/>
              <a:buAutoNum type="arabicPeriod"/>
            </a:pPr>
            <a:r>
              <a:rPr lang="zh-CN" altLang="en-US" sz="1200" b="1" dirty="0" smtClean="0">
                <a:solidFill>
                  <a:schemeClr val="bg1"/>
                </a:solidFill>
                <a:latin typeface="微软雅黑" pitchFamily="34" charset="-122"/>
                <a:ea typeface="微软雅黑" pitchFamily="34" charset="-122"/>
              </a:rPr>
              <a:t>现在很多客户都存在因为行业差异，都有对应行业的相关的一些为了省成本采取的一些带算法的措施，系统在二次开发设计时必须尽量做到可配置设计</a:t>
            </a:r>
            <a:endParaRPr lang="zh-CN" altLang="en-US" sz="1200" b="1" dirty="0">
              <a:solidFill>
                <a:schemeClr val="bg1"/>
              </a:solidFill>
              <a:latin typeface="微软雅黑" pitchFamily="34" charset="-122"/>
              <a:ea typeface="微软雅黑" pitchFamily="34" charset="-122"/>
            </a:endParaRPr>
          </a:p>
        </p:txBody>
      </p:sp>
      <p:sp>
        <p:nvSpPr>
          <p:cNvPr id="17" name="文本框 20">
            <a:extLst>
              <a:ext uri="{FF2B5EF4-FFF2-40B4-BE49-F238E27FC236}">
                <a16:creationId xmlns:a16="http://schemas.microsoft.com/office/drawing/2014/main" xmlns="" id="{4076248C-CD53-4472-AE04-EF65DFCD2503}"/>
              </a:ext>
            </a:extLst>
          </p:cNvPr>
          <p:cNvSpPr txBox="1"/>
          <p:nvPr/>
        </p:nvSpPr>
        <p:spPr>
          <a:xfrm>
            <a:off x="7245312" y="3733730"/>
            <a:ext cx="4159288" cy="380762"/>
          </a:xfrm>
          <a:prstGeom prst="rect">
            <a:avLst/>
          </a:prstGeom>
          <a:noFill/>
        </p:spPr>
        <p:txBody>
          <a:bodyPr wrap="none" anchor="ctr">
            <a:normAutofit/>
          </a:bodyPr>
          <a:lstStyle/>
          <a:p>
            <a:pPr algn="ctr"/>
            <a:r>
              <a:rPr lang="zh-CN" altLang="en-US" sz="1400" b="1" dirty="0" smtClean="0">
                <a:solidFill>
                  <a:srgbClr val="92D050"/>
                </a:solidFill>
                <a:latin typeface="微软雅黑" pitchFamily="34" charset="-122"/>
                <a:ea typeface="微软雅黑" pitchFamily="34" charset="-122"/>
              </a:rPr>
              <a:t>为了适应需求变化，尽量做到可配置设计</a:t>
            </a:r>
            <a:endParaRPr lang="zh-CN" altLang="en-US" sz="1400" b="1" dirty="0">
              <a:solidFill>
                <a:srgbClr val="92D050"/>
              </a:solidFill>
              <a:latin typeface="微软雅黑" pitchFamily="34" charset="-122"/>
              <a:ea typeface="微软雅黑" pitchFamily="34" charset="-122"/>
            </a:endParaRPr>
          </a:p>
        </p:txBody>
      </p:sp>
    </p:spTree>
    <p:extLst>
      <p:ext uri="{BB962C8B-B14F-4D97-AF65-F5344CB8AC3E}">
        <p14:creationId xmlns:p14="http://schemas.microsoft.com/office/powerpoint/2010/main" val="40228713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16075" y="-15112"/>
            <a:ext cx="12848874" cy="663956"/>
          </a:xfrm>
          <a:prstGeom prst="rect">
            <a:avLst/>
          </a:prstGeom>
          <a:noFill/>
        </p:spPr>
        <p:txBody>
          <a:bodyPr wrap="square" lIns="121912" tIns="60956" rIns="121912" bIns="60956" rtlCol="0">
            <a:spAutoFit/>
          </a:bodyPr>
          <a:lstStyle/>
          <a:p>
            <a:pPr>
              <a:lnSpc>
                <a:spcPct val="120000"/>
              </a:lnSpc>
            </a:pPr>
            <a:r>
              <a:rPr kumimoji="1" lang="zh-CN" altLang="en-US" sz="3200" b="1" dirty="0">
                <a:solidFill>
                  <a:srgbClr val="00B0F0"/>
                </a:solidFill>
                <a:latin typeface="微软雅黑" pitchFamily="34" charset="-122"/>
                <a:ea typeface="微软雅黑" pitchFamily="34" charset="-122"/>
                <a:cs typeface="Arial" pitchFamily="34" charset="0"/>
              </a:rPr>
              <a:t>案例分享</a:t>
            </a:r>
            <a:r>
              <a:rPr kumimoji="1" lang="en-US" altLang="zh-CN" sz="3200" b="1" dirty="0">
                <a:solidFill>
                  <a:srgbClr val="00B0F0"/>
                </a:solidFill>
                <a:latin typeface="微软雅黑" pitchFamily="34" charset="-122"/>
                <a:ea typeface="微软雅黑" pitchFamily="34" charset="-122"/>
                <a:cs typeface="Arial" pitchFamily="34" charset="0"/>
              </a:rPr>
              <a:t>-</a:t>
            </a:r>
            <a:r>
              <a:rPr kumimoji="1" lang="zh-CN" altLang="en-US" sz="3200" b="1" dirty="0">
                <a:solidFill>
                  <a:srgbClr val="00B0F0"/>
                </a:solidFill>
                <a:latin typeface="微软雅黑" pitchFamily="34" charset="-122"/>
                <a:ea typeface="微软雅黑" pitchFamily="34" charset="-122"/>
                <a:cs typeface="Arial" pitchFamily="34" charset="0"/>
              </a:rPr>
              <a:t>展厅智慧工厂稳定性改造项目</a:t>
            </a:r>
          </a:p>
        </p:txBody>
      </p:sp>
      <p:sp>
        <p:nvSpPr>
          <p:cNvPr id="3" name="Rectangle 32"/>
          <p:cNvSpPr/>
          <p:nvPr/>
        </p:nvSpPr>
        <p:spPr bwMode="auto">
          <a:xfrm>
            <a:off x="540393" y="1534799"/>
            <a:ext cx="11180625" cy="1332396"/>
          </a:xfrm>
          <a:prstGeom prst="rect">
            <a:avLst/>
          </a:prstGeom>
          <a:solidFill>
            <a:srgbClr val="D7DBDC"/>
          </a:solidFill>
          <a:ln w="38100" cap="flat" cmpd="sng" algn="ctr">
            <a:noFill/>
            <a:prstDash val="solid"/>
            <a:headEnd type="none" w="med" len="med"/>
            <a:tailEnd type="none" w="med" len="med"/>
          </a:ln>
          <a:effectLst>
            <a:outerShdw blurRad="50800" dist="38100" dir="5400000" algn="t" rotWithShape="0">
              <a:prstClr val="black">
                <a:alpha val="40000"/>
              </a:prstClr>
            </a:outerShdw>
          </a:effectLst>
        </p:spPr>
        <p:txBody>
          <a:bodyPr vert="horz" wrap="square" lIns="95112" tIns="93260" rIns="95112" bIns="93260" numCol="1" rtlCol="0" anchor="ctr" anchorCtr="0" compatLnSpc="1">
            <a:prstTxWarp prst="textNoShape">
              <a:avLst/>
            </a:prstTxWarp>
          </a:bodyPr>
          <a:lstStyle/>
          <a:p>
            <a:pPr algn="ctr" defTabSz="950843">
              <a:lnSpc>
                <a:spcPct val="90000"/>
              </a:lnSpc>
            </a:pPr>
            <a:endParaRPr lang="en-US" sz="1600" b="1" kern="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itchFamily="34" charset="-122"/>
              <a:ea typeface="微软雅黑" pitchFamily="34" charset="-122"/>
            </a:endParaRPr>
          </a:p>
        </p:txBody>
      </p:sp>
      <p:sp>
        <p:nvSpPr>
          <p:cNvPr id="5" name="TextBox 4"/>
          <p:cNvSpPr txBox="1"/>
          <p:nvPr/>
        </p:nvSpPr>
        <p:spPr>
          <a:xfrm>
            <a:off x="4990839" y="1277298"/>
            <a:ext cx="2605855" cy="307777"/>
          </a:xfrm>
          <a:prstGeom prst="rect">
            <a:avLst/>
          </a:prstGeom>
          <a:noFill/>
        </p:spPr>
        <p:txBody>
          <a:bodyPr wrap="square" rtlCol="0">
            <a:spAutoFit/>
          </a:bodyPr>
          <a:lstStyle/>
          <a:p>
            <a:pPr algn="ctr"/>
            <a:r>
              <a:rPr lang="zh-CN" altLang="en-US" sz="1400" b="1" dirty="0" smtClean="0">
                <a:solidFill>
                  <a:schemeClr val="bg1"/>
                </a:solidFill>
                <a:latin typeface="微软雅黑" pitchFamily="34" charset="-122"/>
                <a:ea typeface="微软雅黑" pitchFamily="34" charset="-122"/>
              </a:rPr>
              <a:t>展厅智慧工厂运作关系结构图</a:t>
            </a:r>
            <a:endParaRPr lang="zh-CN" altLang="en-US" sz="1400" b="1" dirty="0">
              <a:solidFill>
                <a:schemeClr val="bg1"/>
              </a:solidFill>
              <a:latin typeface="微软雅黑" pitchFamily="34" charset="-122"/>
              <a:ea typeface="微软雅黑" pitchFamily="34" charset="-122"/>
            </a:endParaRPr>
          </a:p>
        </p:txBody>
      </p:sp>
      <p:sp>
        <p:nvSpPr>
          <p:cNvPr id="6" name="TextBox 5"/>
          <p:cNvSpPr txBox="1"/>
          <p:nvPr/>
        </p:nvSpPr>
        <p:spPr>
          <a:xfrm>
            <a:off x="1394838" y="1499568"/>
            <a:ext cx="2674314" cy="261610"/>
          </a:xfrm>
          <a:prstGeom prst="rect">
            <a:avLst/>
          </a:prstGeom>
          <a:noFill/>
        </p:spPr>
        <p:txBody>
          <a:bodyPr wrap="square" rtlCol="0">
            <a:spAutoFit/>
          </a:bodyPr>
          <a:lstStyle/>
          <a:p>
            <a:pPr algn="ctr"/>
            <a:r>
              <a:rPr lang="zh-CN" altLang="en-US" sz="1100" dirty="0" smtClean="0">
                <a:latin typeface="微软雅黑" pitchFamily="34" charset="-122"/>
                <a:ea typeface="微软雅黑" pitchFamily="34" charset="-122"/>
              </a:rPr>
              <a:t>软硬件协助关系图</a:t>
            </a:r>
            <a:endParaRPr lang="zh-CN" altLang="en-US" sz="1100" dirty="0">
              <a:latin typeface="微软雅黑" pitchFamily="34" charset="-122"/>
              <a:ea typeface="微软雅黑" pitchFamily="34" charset="-122"/>
            </a:endParaRPr>
          </a:p>
        </p:txBody>
      </p:sp>
      <p:sp>
        <p:nvSpPr>
          <p:cNvPr id="7" name="TextBox 6"/>
          <p:cNvSpPr txBox="1"/>
          <p:nvPr/>
        </p:nvSpPr>
        <p:spPr>
          <a:xfrm>
            <a:off x="6792338" y="1486868"/>
            <a:ext cx="2674314" cy="261610"/>
          </a:xfrm>
          <a:prstGeom prst="rect">
            <a:avLst/>
          </a:prstGeom>
          <a:noFill/>
        </p:spPr>
        <p:txBody>
          <a:bodyPr wrap="square" rtlCol="0">
            <a:spAutoFit/>
          </a:bodyPr>
          <a:lstStyle/>
          <a:p>
            <a:pPr algn="ctr"/>
            <a:r>
              <a:rPr lang="zh-CN" altLang="en-US" sz="1100" dirty="0" smtClean="0">
                <a:latin typeface="微软雅黑" pitchFamily="34" charset="-122"/>
                <a:ea typeface="微软雅黑" pitchFamily="34" charset="-122"/>
              </a:rPr>
              <a:t>展厅运作关系图</a:t>
            </a:r>
            <a:endParaRPr lang="zh-CN" altLang="en-US" sz="1100" dirty="0">
              <a:latin typeface="微软雅黑" pitchFamily="34" charset="-122"/>
              <a:ea typeface="微软雅黑" pitchFamily="34" charset="-122"/>
            </a:endParaRPr>
          </a:p>
        </p:txBody>
      </p:sp>
      <p:sp>
        <p:nvSpPr>
          <p:cNvPr id="9" name="矩形 8"/>
          <p:cNvSpPr/>
          <p:nvPr/>
        </p:nvSpPr>
        <p:spPr>
          <a:xfrm>
            <a:off x="819152" y="1748479"/>
            <a:ext cx="768348" cy="1059593"/>
          </a:xfrm>
          <a:prstGeom prst="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dirty="0"/>
          </a:p>
        </p:txBody>
      </p:sp>
      <p:sp>
        <p:nvSpPr>
          <p:cNvPr id="10" name="TextBox 34"/>
          <p:cNvSpPr txBox="1">
            <a:spLocks noChangeArrowheads="1"/>
          </p:cNvSpPr>
          <p:nvPr/>
        </p:nvSpPr>
        <p:spPr bwMode="auto">
          <a:xfrm>
            <a:off x="936821" y="2042403"/>
            <a:ext cx="76281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eaLnBrk="1" hangingPunct="1">
              <a:lnSpc>
                <a:spcPct val="150000"/>
              </a:lnSpc>
            </a:pPr>
            <a:r>
              <a:rPr lang="zh-CN" altLang="en-US" sz="1000" dirty="0">
                <a:solidFill>
                  <a:schemeClr val="bg1"/>
                </a:solidFill>
                <a:latin typeface="微软雅黑" pitchFamily="34" charset="-122"/>
                <a:ea typeface="微软雅黑" pitchFamily="34" charset="-122"/>
              </a:rPr>
              <a:t>金</a:t>
            </a:r>
            <a:r>
              <a:rPr lang="zh-CN" altLang="en-US" sz="1000" dirty="0" smtClean="0">
                <a:solidFill>
                  <a:schemeClr val="bg1"/>
                </a:solidFill>
                <a:latin typeface="微软雅黑" pitchFamily="34" charset="-122"/>
                <a:ea typeface="微软雅黑" pitchFamily="34" charset="-122"/>
              </a:rPr>
              <a:t>蝶云</a:t>
            </a:r>
            <a:endParaRPr lang="zh-CN" altLang="en-US" sz="1000" dirty="0">
              <a:solidFill>
                <a:schemeClr val="bg1"/>
              </a:solidFill>
              <a:latin typeface="微软雅黑" pitchFamily="34" charset="-122"/>
              <a:ea typeface="微软雅黑" pitchFamily="34" charset="-122"/>
            </a:endParaRPr>
          </a:p>
        </p:txBody>
      </p:sp>
      <p:sp>
        <p:nvSpPr>
          <p:cNvPr id="11" name="矩形 10"/>
          <p:cNvSpPr/>
          <p:nvPr/>
        </p:nvSpPr>
        <p:spPr>
          <a:xfrm>
            <a:off x="2393952" y="1761178"/>
            <a:ext cx="778886" cy="965120"/>
          </a:xfrm>
          <a:prstGeom prst="rect">
            <a:avLst/>
          </a:prstGeom>
          <a:solidFill>
            <a:schemeClr val="accent6">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dirty="0"/>
          </a:p>
        </p:txBody>
      </p:sp>
      <p:sp>
        <p:nvSpPr>
          <p:cNvPr id="12" name="TextBox 34"/>
          <p:cNvSpPr txBox="1">
            <a:spLocks noChangeArrowheads="1"/>
          </p:cNvSpPr>
          <p:nvPr/>
        </p:nvSpPr>
        <p:spPr bwMode="auto">
          <a:xfrm>
            <a:off x="2410021" y="2067803"/>
            <a:ext cx="762817" cy="295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eaLnBrk="1" hangingPunct="1">
              <a:lnSpc>
                <a:spcPct val="150000"/>
              </a:lnSpc>
            </a:pPr>
            <a:r>
              <a:rPr lang="zh-CN" altLang="en-US" sz="1000" dirty="0" smtClean="0">
                <a:solidFill>
                  <a:schemeClr val="bg1"/>
                </a:solidFill>
                <a:latin typeface="微软雅黑" pitchFamily="34" charset="-122"/>
                <a:ea typeface="微软雅黑" pitchFamily="34" charset="-122"/>
              </a:rPr>
              <a:t>步科软件</a:t>
            </a:r>
            <a:endParaRPr lang="zh-CN" altLang="en-US" sz="1000" dirty="0">
              <a:solidFill>
                <a:schemeClr val="bg1"/>
              </a:solidFill>
              <a:latin typeface="微软雅黑" pitchFamily="34" charset="-122"/>
              <a:ea typeface="微软雅黑" pitchFamily="34" charset="-122"/>
            </a:endParaRPr>
          </a:p>
        </p:txBody>
      </p:sp>
      <p:sp>
        <p:nvSpPr>
          <p:cNvPr id="13" name="矩形 12"/>
          <p:cNvSpPr/>
          <p:nvPr/>
        </p:nvSpPr>
        <p:spPr>
          <a:xfrm>
            <a:off x="3879852" y="1710378"/>
            <a:ext cx="768348" cy="1084994"/>
          </a:xfrm>
          <a:prstGeom prst="rect">
            <a:avLst/>
          </a:prstGeom>
          <a:solidFill>
            <a:srgbClr val="00B0F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dirty="0"/>
          </a:p>
        </p:txBody>
      </p:sp>
      <p:sp>
        <p:nvSpPr>
          <p:cNvPr id="14" name="TextBox 34"/>
          <p:cNvSpPr txBox="1">
            <a:spLocks noChangeArrowheads="1"/>
          </p:cNvSpPr>
          <p:nvPr/>
        </p:nvSpPr>
        <p:spPr bwMode="auto">
          <a:xfrm>
            <a:off x="3934021" y="2055103"/>
            <a:ext cx="76281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eaLnBrk="1" hangingPunct="1">
              <a:lnSpc>
                <a:spcPct val="150000"/>
              </a:lnSpc>
            </a:pPr>
            <a:r>
              <a:rPr lang="zh-CN" altLang="en-US" sz="1000" dirty="0" smtClean="0">
                <a:solidFill>
                  <a:schemeClr val="bg1"/>
                </a:solidFill>
                <a:latin typeface="微软雅黑" pitchFamily="34" charset="-122"/>
                <a:ea typeface="微软雅黑" pitchFamily="34" charset="-122"/>
              </a:rPr>
              <a:t>步科硬件</a:t>
            </a:r>
            <a:endParaRPr lang="zh-CN" altLang="en-US" sz="1000" dirty="0">
              <a:solidFill>
                <a:schemeClr val="bg1"/>
              </a:solidFill>
              <a:latin typeface="微软雅黑" pitchFamily="34" charset="-122"/>
              <a:ea typeface="微软雅黑" pitchFamily="34" charset="-122"/>
            </a:endParaRPr>
          </a:p>
        </p:txBody>
      </p:sp>
      <p:cxnSp>
        <p:nvCxnSpPr>
          <p:cNvPr id="15" name="直接箭头连接符 14"/>
          <p:cNvCxnSpPr/>
          <p:nvPr/>
        </p:nvCxnSpPr>
        <p:spPr>
          <a:xfrm>
            <a:off x="1574800" y="1905000"/>
            <a:ext cx="835221"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674238" y="1723079"/>
            <a:ext cx="694314"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上架</a:t>
            </a:r>
            <a:endParaRPr lang="zh-CN" altLang="en-US" sz="900" dirty="0">
              <a:latin typeface="微软雅黑" pitchFamily="34" charset="-122"/>
              <a:ea typeface="微软雅黑" pitchFamily="34" charset="-122"/>
            </a:endParaRPr>
          </a:p>
        </p:txBody>
      </p:sp>
      <p:cxnSp>
        <p:nvCxnSpPr>
          <p:cNvPr id="19" name="直接箭头连接符 18"/>
          <p:cNvCxnSpPr/>
          <p:nvPr/>
        </p:nvCxnSpPr>
        <p:spPr>
          <a:xfrm flipV="1">
            <a:off x="1574800" y="2152292"/>
            <a:ext cx="844552" cy="1359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674238" y="1951679"/>
            <a:ext cx="694314" cy="230832"/>
          </a:xfrm>
          <a:prstGeom prst="rect">
            <a:avLst/>
          </a:prstGeom>
          <a:noFill/>
        </p:spPr>
        <p:txBody>
          <a:bodyPr wrap="square" rtlCol="0">
            <a:spAutoFit/>
          </a:bodyPr>
          <a:lstStyle/>
          <a:p>
            <a:pPr algn="ctr"/>
            <a:r>
              <a:rPr lang="zh-CN" altLang="en-US" sz="900" dirty="0">
                <a:latin typeface="微软雅黑" pitchFamily="34" charset="-122"/>
                <a:ea typeface="微软雅黑" pitchFamily="34" charset="-122"/>
              </a:rPr>
              <a:t>下</a:t>
            </a:r>
            <a:r>
              <a:rPr lang="zh-CN" altLang="en-US" sz="900" dirty="0" smtClean="0">
                <a:latin typeface="微软雅黑" pitchFamily="34" charset="-122"/>
                <a:ea typeface="微软雅黑" pitchFamily="34" charset="-122"/>
              </a:rPr>
              <a:t>架</a:t>
            </a:r>
            <a:endParaRPr lang="zh-CN" altLang="en-US" sz="900" dirty="0">
              <a:latin typeface="微软雅黑" pitchFamily="34" charset="-122"/>
              <a:ea typeface="微软雅黑" pitchFamily="34" charset="-122"/>
            </a:endParaRPr>
          </a:p>
        </p:txBody>
      </p:sp>
      <p:sp>
        <p:nvSpPr>
          <p:cNvPr id="26" name="TextBox 25"/>
          <p:cNvSpPr txBox="1"/>
          <p:nvPr/>
        </p:nvSpPr>
        <p:spPr>
          <a:xfrm>
            <a:off x="1737738" y="2205679"/>
            <a:ext cx="694314"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工序汇报</a:t>
            </a:r>
            <a:endParaRPr lang="zh-CN" altLang="en-US" sz="900" dirty="0">
              <a:latin typeface="微软雅黑" pitchFamily="34" charset="-122"/>
              <a:ea typeface="微软雅黑" pitchFamily="34" charset="-122"/>
            </a:endParaRPr>
          </a:p>
        </p:txBody>
      </p:sp>
      <p:cxnSp>
        <p:nvCxnSpPr>
          <p:cNvPr id="28" name="直接箭头连接符 27"/>
          <p:cNvCxnSpPr/>
          <p:nvPr/>
        </p:nvCxnSpPr>
        <p:spPr>
          <a:xfrm flipH="1">
            <a:off x="1587500" y="2409909"/>
            <a:ext cx="806452"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p:nvPr/>
        </p:nvCxnSpPr>
        <p:spPr>
          <a:xfrm flipV="1">
            <a:off x="3172838" y="2304692"/>
            <a:ext cx="732414" cy="12569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p:nvPr/>
        </p:nvCxnSpPr>
        <p:spPr>
          <a:xfrm flipV="1">
            <a:off x="3135945" y="2461742"/>
            <a:ext cx="769307" cy="2850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5" name="直接箭头连接符 44"/>
          <p:cNvCxnSpPr/>
          <p:nvPr/>
        </p:nvCxnSpPr>
        <p:spPr>
          <a:xfrm>
            <a:off x="3172838" y="2527389"/>
            <a:ext cx="73241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9" name="直接箭头连接符 48"/>
          <p:cNvCxnSpPr/>
          <p:nvPr/>
        </p:nvCxnSpPr>
        <p:spPr>
          <a:xfrm>
            <a:off x="3135945" y="2597318"/>
            <a:ext cx="769307" cy="1124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直接箭头连接符 82"/>
          <p:cNvCxnSpPr/>
          <p:nvPr/>
        </p:nvCxnSpPr>
        <p:spPr>
          <a:xfrm flipV="1">
            <a:off x="3162300" y="2154879"/>
            <a:ext cx="742952" cy="24312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1" name="TextBox 90"/>
          <p:cNvSpPr txBox="1"/>
          <p:nvPr/>
        </p:nvSpPr>
        <p:spPr>
          <a:xfrm>
            <a:off x="1750438" y="2434279"/>
            <a:ext cx="694314"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故障通知</a:t>
            </a:r>
            <a:endParaRPr lang="zh-CN" altLang="en-US" sz="900" dirty="0">
              <a:latin typeface="微软雅黑" pitchFamily="34" charset="-122"/>
              <a:ea typeface="微软雅黑" pitchFamily="34" charset="-122"/>
            </a:endParaRPr>
          </a:p>
        </p:txBody>
      </p:sp>
      <p:cxnSp>
        <p:nvCxnSpPr>
          <p:cNvPr id="92" name="直接箭头连接符 91"/>
          <p:cNvCxnSpPr/>
          <p:nvPr/>
        </p:nvCxnSpPr>
        <p:spPr>
          <a:xfrm flipH="1">
            <a:off x="1587500" y="2638509"/>
            <a:ext cx="819152"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1" name="直接箭头连接符 100"/>
          <p:cNvCxnSpPr/>
          <p:nvPr/>
        </p:nvCxnSpPr>
        <p:spPr>
          <a:xfrm>
            <a:off x="3172838" y="2571038"/>
            <a:ext cx="732414" cy="5944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15" name="直接箭头连接符 114"/>
          <p:cNvCxnSpPr/>
          <p:nvPr/>
        </p:nvCxnSpPr>
        <p:spPr>
          <a:xfrm flipV="1">
            <a:off x="3172838" y="1748479"/>
            <a:ext cx="707014" cy="57720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5" name="直接箭头连接符 124"/>
          <p:cNvCxnSpPr/>
          <p:nvPr/>
        </p:nvCxnSpPr>
        <p:spPr>
          <a:xfrm flipV="1">
            <a:off x="3148645" y="2003595"/>
            <a:ext cx="769307" cy="38484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43" name="椭圆 142"/>
          <p:cNvSpPr/>
          <p:nvPr/>
        </p:nvSpPr>
        <p:spPr bwMode="auto">
          <a:xfrm>
            <a:off x="6659848" y="1865818"/>
            <a:ext cx="742090" cy="302877"/>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144" name="椭圆 143"/>
          <p:cNvSpPr/>
          <p:nvPr/>
        </p:nvSpPr>
        <p:spPr bwMode="auto">
          <a:xfrm>
            <a:off x="9194683" y="2494308"/>
            <a:ext cx="759955" cy="347487"/>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147" name="椭圆 146"/>
          <p:cNvSpPr/>
          <p:nvPr/>
        </p:nvSpPr>
        <p:spPr bwMode="auto">
          <a:xfrm>
            <a:off x="8204200" y="2151408"/>
            <a:ext cx="721738" cy="347487"/>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148" name="椭圆 147"/>
          <p:cNvSpPr/>
          <p:nvPr/>
        </p:nvSpPr>
        <p:spPr bwMode="auto">
          <a:xfrm>
            <a:off x="10259320" y="2316508"/>
            <a:ext cx="736718" cy="347487"/>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149" name="椭圆 148"/>
          <p:cNvSpPr/>
          <p:nvPr/>
        </p:nvSpPr>
        <p:spPr bwMode="auto">
          <a:xfrm>
            <a:off x="10906320" y="1757708"/>
            <a:ext cx="800917" cy="347487"/>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150" name="椭圆 149"/>
          <p:cNvSpPr/>
          <p:nvPr/>
        </p:nvSpPr>
        <p:spPr bwMode="auto">
          <a:xfrm>
            <a:off x="8940683" y="1769358"/>
            <a:ext cx="1001137" cy="347487"/>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151" name="TextBox 34"/>
          <p:cNvSpPr txBox="1">
            <a:spLocks noChangeArrowheads="1"/>
          </p:cNvSpPr>
          <p:nvPr/>
        </p:nvSpPr>
        <p:spPr bwMode="auto">
          <a:xfrm>
            <a:off x="10982521" y="1801600"/>
            <a:ext cx="762817"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eaLnBrk="1" hangingPunct="1">
              <a:lnSpc>
                <a:spcPct val="150000"/>
              </a:lnSpc>
            </a:pPr>
            <a:r>
              <a:rPr lang="zh-CN" altLang="en-US" sz="900" dirty="0" smtClean="0">
                <a:latin typeface="微软雅黑" pitchFamily="34" charset="-122"/>
                <a:ea typeface="微软雅黑" pitchFamily="34" charset="-122"/>
              </a:rPr>
              <a:t>出球漏斗</a:t>
            </a:r>
            <a:endParaRPr lang="zh-CN" altLang="en-US" sz="900" dirty="0">
              <a:latin typeface="微软雅黑" pitchFamily="34" charset="-122"/>
              <a:ea typeface="微软雅黑" pitchFamily="34" charset="-122"/>
            </a:endParaRPr>
          </a:p>
        </p:txBody>
      </p:sp>
      <p:sp>
        <p:nvSpPr>
          <p:cNvPr id="152" name="TextBox 34"/>
          <p:cNvSpPr txBox="1">
            <a:spLocks noChangeArrowheads="1"/>
          </p:cNvSpPr>
          <p:nvPr/>
        </p:nvSpPr>
        <p:spPr bwMode="auto">
          <a:xfrm>
            <a:off x="8991601" y="1775703"/>
            <a:ext cx="1001138"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eaLnBrk="1" hangingPunct="1">
              <a:lnSpc>
                <a:spcPct val="150000"/>
              </a:lnSpc>
            </a:pPr>
            <a:r>
              <a:rPr lang="zh-CN" altLang="en-US" sz="900" dirty="0" smtClean="0">
                <a:latin typeface="微软雅黑" pitchFamily="34" charset="-122"/>
                <a:ea typeface="微软雅黑" pitchFamily="34" charset="-122"/>
              </a:rPr>
              <a:t>盒子回收传送带</a:t>
            </a:r>
            <a:endParaRPr lang="zh-CN" altLang="en-US" sz="900" dirty="0">
              <a:latin typeface="微软雅黑" pitchFamily="34" charset="-122"/>
              <a:ea typeface="微软雅黑" pitchFamily="34" charset="-122"/>
            </a:endParaRPr>
          </a:p>
        </p:txBody>
      </p:sp>
      <p:sp>
        <p:nvSpPr>
          <p:cNvPr id="153" name="椭圆 152"/>
          <p:cNvSpPr/>
          <p:nvPr/>
        </p:nvSpPr>
        <p:spPr bwMode="auto">
          <a:xfrm>
            <a:off x="5219700" y="1821208"/>
            <a:ext cx="721738" cy="347487"/>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154" name="椭圆 153"/>
          <p:cNvSpPr/>
          <p:nvPr/>
        </p:nvSpPr>
        <p:spPr bwMode="auto">
          <a:xfrm>
            <a:off x="5092700" y="2430808"/>
            <a:ext cx="859564" cy="347487"/>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155" name="椭圆 154"/>
          <p:cNvSpPr/>
          <p:nvPr/>
        </p:nvSpPr>
        <p:spPr bwMode="auto">
          <a:xfrm>
            <a:off x="6337300" y="2468908"/>
            <a:ext cx="721738" cy="347487"/>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cxnSp>
        <p:nvCxnSpPr>
          <p:cNvPr id="157" name="直接箭头连接符 156"/>
          <p:cNvCxnSpPr>
            <a:stCxn id="150" idx="5"/>
            <a:endCxn id="148" idx="0"/>
          </p:cNvCxnSpPr>
          <p:nvPr/>
        </p:nvCxnSpPr>
        <p:spPr>
          <a:xfrm>
            <a:off x="9795207" y="2065957"/>
            <a:ext cx="832472" cy="25055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8" name="直接箭头连接符 157"/>
          <p:cNvCxnSpPr>
            <a:stCxn id="149" idx="3"/>
          </p:cNvCxnSpPr>
          <p:nvPr/>
        </p:nvCxnSpPr>
        <p:spPr>
          <a:xfrm flipH="1">
            <a:off x="10837348" y="2054307"/>
            <a:ext cx="186264" cy="30038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2" name="直接箭头连接符 161"/>
          <p:cNvCxnSpPr>
            <a:stCxn id="148" idx="3"/>
          </p:cNvCxnSpPr>
          <p:nvPr/>
        </p:nvCxnSpPr>
        <p:spPr>
          <a:xfrm flipH="1">
            <a:off x="9954638" y="2613107"/>
            <a:ext cx="412572" cy="8087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5" name="直接箭头连接符 164"/>
          <p:cNvCxnSpPr>
            <a:stCxn id="144" idx="1"/>
            <a:endCxn id="147" idx="6"/>
          </p:cNvCxnSpPr>
          <p:nvPr/>
        </p:nvCxnSpPr>
        <p:spPr>
          <a:xfrm flipH="1" flipV="1">
            <a:off x="8925938" y="2325152"/>
            <a:ext cx="380038" cy="22004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9" name="直接箭头连接符 168"/>
          <p:cNvCxnSpPr>
            <a:stCxn id="184" idx="1"/>
            <a:endCxn id="189" idx="7"/>
          </p:cNvCxnSpPr>
          <p:nvPr/>
        </p:nvCxnSpPr>
        <p:spPr>
          <a:xfrm flipH="1">
            <a:off x="7864761" y="2308395"/>
            <a:ext cx="388077" cy="19870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10005438" y="1938979"/>
            <a:ext cx="694314"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机械手</a:t>
            </a:r>
            <a:endParaRPr lang="zh-CN" altLang="en-US" sz="900" dirty="0">
              <a:latin typeface="微软雅黑" pitchFamily="34" charset="-122"/>
              <a:ea typeface="微软雅黑" pitchFamily="34" charset="-122"/>
            </a:endParaRPr>
          </a:p>
        </p:txBody>
      </p:sp>
      <p:sp>
        <p:nvSpPr>
          <p:cNvPr id="174" name="TextBox 34"/>
          <p:cNvSpPr txBox="1">
            <a:spLocks noChangeArrowheads="1"/>
          </p:cNvSpPr>
          <p:nvPr/>
        </p:nvSpPr>
        <p:spPr bwMode="auto">
          <a:xfrm>
            <a:off x="10393052" y="2296403"/>
            <a:ext cx="1001138" cy="275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eaLnBrk="1" hangingPunct="1">
              <a:lnSpc>
                <a:spcPct val="150000"/>
              </a:lnSpc>
            </a:pPr>
            <a:r>
              <a:rPr lang="zh-CN" altLang="en-US" sz="900" dirty="0" smtClean="0">
                <a:latin typeface="微软雅黑" pitchFamily="34" charset="-122"/>
                <a:ea typeface="微软雅黑" pitchFamily="34" charset="-122"/>
              </a:rPr>
              <a:t>分拣区</a:t>
            </a:r>
            <a:endParaRPr lang="zh-CN" altLang="en-US" sz="900" dirty="0">
              <a:latin typeface="微软雅黑" pitchFamily="34" charset="-122"/>
              <a:ea typeface="微软雅黑" pitchFamily="34" charset="-122"/>
            </a:endParaRPr>
          </a:p>
        </p:txBody>
      </p:sp>
      <p:sp>
        <p:nvSpPr>
          <p:cNvPr id="179" name="TextBox 178"/>
          <p:cNvSpPr txBox="1"/>
          <p:nvPr/>
        </p:nvSpPr>
        <p:spPr>
          <a:xfrm>
            <a:off x="10830938" y="2154879"/>
            <a:ext cx="694314"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出球装置</a:t>
            </a:r>
            <a:endParaRPr lang="zh-CN" altLang="en-US" sz="900" dirty="0">
              <a:latin typeface="微软雅黑" pitchFamily="34" charset="-122"/>
              <a:ea typeface="微软雅黑" pitchFamily="34" charset="-122"/>
            </a:endParaRPr>
          </a:p>
        </p:txBody>
      </p:sp>
      <p:sp>
        <p:nvSpPr>
          <p:cNvPr id="180" name="TextBox 179"/>
          <p:cNvSpPr txBox="1"/>
          <p:nvPr/>
        </p:nvSpPr>
        <p:spPr>
          <a:xfrm>
            <a:off x="9218038" y="2523179"/>
            <a:ext cx="694314"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上架台</a:t>
            </a:r>
            <a:endParaRPr lang="zh-CN" altLang="en-US" sz="900" dirty="0">
              <a:latin typeface="微软雅黑" pitchFamily="34" charset="-122"/>
              <a:ea typeface="微软雅黑" pitchFamily="34" charset="-122"/>
            </a:endParaRPr>
          </a:p>
        </p:txBody>
      </p:sp>
      <p:sp>
        <p:nvSpPr>
          <p:cNvPr id="181" name="TextBox 180"/>
          <p:cNvSpPr txBox="1"/>
          <p:nvPr/>
        </p:nvSpPr>
        <p:spPr>
          <a:xfrm>
            <a:off x="10007458" y="2611171"/>
            <a:ext cx="603393"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机械手</a:t>
            </a:r>
            <a:endParaRPr lang="zh-CN" altLang="en-US" sz="900" dirty="0">
              <a:latin typeface="微软雅黑" pitchFamily="34" charset="-122"/>
              <a:ea typeface="微软雅黑" pitchFamily="34" charset="-122"/>
            </a:endParaRPr>
          </a:p>
        </p:txBody>
      </p:sp>
      <p:sp>
        <p:nvSpPr>
          <p:cNvPr id="182" name="TextBox 181"/>
          <p:cNvSpPr txBox="1"/>
          <p:nvPr/>
        </p:nvSpPr>
        <p:spPr>
          <a:xfrm>
            <a:off x="8875138" y="2281879"/>
            <a:ext cx="694314" cy="215444"/>
          </a:xfrm>
          <a:prstGeom prst="rect">
            <a:avLst/>
          </a:prstGeom>
          <a:noFill/>
        </p:spPr>
        <p:txBody>
          <a:bodyPr wrap="square" rtlCol="0">
            <a:spAutoFit/>
          </a:bodyPr>
          <a:lstStyle/>
          <a:p>
            <a:pPr algn="ctr"/>
            <a:r>
              <a:rPr lang="zh-CN" altLang="en-US" sz="800" dirty="0" smtClean="0">
                <a:latin typeface="微软雅黑" pitchFamily="34" charset="-122"/>
                <a:ea typeface="微软雅黑" pitchFamily="34" charset="-122"/>
              </a:rPr>
              <a:t>堆垛机</a:t>
            </a:r>
            <a:endParaRPr lang="zh-CN" altLang="en-US" sz="800" dirty="0">
              <a:latin typeface="微软雅黑" pitchFamily="34" charset="-122"/>
              <a:ea typeface="微软雅黑" pitchFamily="34" charset="-122"/>
            </a:endParaRPr>
          </a:p>
        </p:txBody>
      </p:sp>
      <p:sp>
        <p:nvSpPr>
          <p:cNvPr id="184" name="TextBox 183"/>
          <p:cNvSpPr txBox="1"/>
          <p:nvPr/>
        </p:nvSpPr>
        <p:spPr>
          <a:xfrm>
            <a:off x="8252838" y="2192979"/>
            <a:ext cx="694314"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立库区</a:t>
            </a:r>
            <a:endParaRPr lang="zh-CN" altLang="en-US" sz="900" dirty="0">
              <a:latin typeface="微软雅黑" pitchFamily="34" charset="-122"/>
              <a:ea typeface="微软雅黑" pitchFamily="34" charset="-122"/>
            </a:endParaRPr>
          </a:p>
        </p:txBody>
      </p:sp>
      <p:sp>
        <p:nvSpPr>
          <p:cNvPr id="189" name="椭圆 188"/>
          <p:cNvSpPr/>
          <p:nvPr/>
        </p:nvSpPr>
        <p:spPr bwMode="auto">
          <a:xfrm>
            <a:off x="7231348" y="2456208"/>
            <a:ext cx="742090" cy="347487"/>
          </a:xfrm>
          <a:prstGeom prst="ellipse">
            <a:avLst/>
          </a:prstGeom>
          <a:solidFill>
            <a:srgbClr val="80C535"/>
          </a:solidFill>
          <a:ln w="25400" algn="ctr">
            <a:solidFill>
              <a:srgbClr val="87CB3D"/>
            </a:solidFill>
            <a:round/>
            <a:headEnd/>
            <a:tailEnd/>
          </a:ln>
          <a:effectLst/>
        </p:spPr>
        <p:txBody>
          <a:bodyPr wrap="none" rtlCol="0" anchor="b"/>
          <a:lstStyle/>
          <a:p>
            <a:pPr marL="342900" indent="-342900" algn="ctr">
              <a:spcBef>
                <a:spcPct val="20000"/>
              </a:spcBef>
              <a:buClr>
                <a:srgbClr val="E1B40C"/>
              </a:buClr>
              <a:buSzPct val="80000"/>
              <a:buFont typeface="Wingdings" pitchFamily="2" charset="2"/>
              <a:buNone/>
            </a:pPr>
            <a:endParaRPr lang="zh-CN" altLang="en-US" sz="1600" b="1" dirty="0" smtClean="0">
              <a:solidFill>
                <a:schemeClr val="bg1">
                  <a:lumMod val="95000"/>
                </a:schemeClr>
              </a:solidFill>
              <a:latin typeface="Arial" pitchFamily="34" charset="0"/>
              <a:ea typeface="微软雅黑" pitchFamily="34" charset="-122"/>
            </a:endParaRPr>
          </a:p>
        </p:txBody>
      </p:sp>
      <p:sp>
        <p:nvSpPr>
          <p:cNvPr id="190" name="TextBox 189"/>
          <p:cNvSpPr txBox="1"/>
          <p:nvPr/>
        </p:nvSpPr>
        <p:spPr>
          <a:xfrm>
            <a:off x="7249538" y="2497779"/>
            <a:ext cx="694314"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下架台</a:t>
            </a:r>
            <a:endParaRPr lang="zh-CN" altLang="en-US" sz="900" dirty="0">
              <a:latin typeface="微软雅黑" pitchFamily="34" charset="-122"/>
              <a:ea typeface="微软雅黑" pitchFamily="34" charset="-122"/>
            </a:endParaRPr>
          </a:p>
        </p:txBody>
      </p:sp>
      <p:sp>
        <p:nvSpPr>
          <p:cNvPr id="193" name="TextBox 192"/>
          <p:cNvSpPr txBox="1"/>
          <p:nvPr/>
        </p:nvSpPr>
        <p:spPr>
          <a:xfrm>
            <a:off x="6690738" y="1888179"/>
            <a:ext cx="694314"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线边仓</a:t>
            </a:r>
            <a:endParaRPr lang="zh-CN" altLang="en-US" sz="900" dirty="0">
              <a:latin typeface="微软雅黑" pitchFamily="34" charset="-122"/>
              <a:ea typeface="微软雅黑" pitchFamily="34" charset="-122"/>
            </a:endParaRPr>
          </a:p>
        </p:txBody>
      </p:sp>
      <p:sp>
        <p:nvSpPr>
          <p:cNvPr id="197" name="TextBox 196"/>
          <p:cNvSpPr txBox="1"/>
          <p:nvPr/>
        </p:nvSpPr>
        <p:spPr>
          <a:xfrm>
            <a:off x="7834776" y="2409143"/>
            <a:ext cx="694314" cy="215444"/>
          </a:xfrm>
          <a:prstGeom prst="rect">
            <a:avLst/>
          </a:prstGeom>
          <a:noFill/>
        </p:spPr>
        <p:txBody>
          <a:bodyPr wrap="square" rtlCol="0">
            <a:spAutoFit/>
          </a:bodyPr>
          <a:lstStyle/>
          <a:p>
            <a:pPr algn="ctr"/>
            <a:r>
              <a:rPr lang="zh-CN" altLang="en-US" sz="800" dirty="0" smtClean="0">
                <a:latin typeface="微软雅黑" pitchFamily="34" charset="-122"/>
                <a:ea typeface="微软雅黑" pitchFamily="34" charset="-122"/>
              </a:rPr>
              <a:t>堆垛机</a:t>
            </a:r>
            <a:endParaRPr lang="zh-CN" altLang="en-US" sz="800" dirty="0">
              <a:latin typeface="微软雅黑" pitchFamily="34" charset="-122"/>
              <a:ea typeface="微软雅黑" pitchFamily="34" charset="-122"/>
            </a:endParaRPr>
          </a:p>
        </p:txBody>
      </p:sp>
      <p:cxnSp>
        <p:nvCxnSpPr>
          <p:cNvPr id="198" name="直接箭头连接符 197"/>
          <p:cNvCxnSpPr>
            <a:stCxn id="189" idx="0"/>
            <a:endCxn id="143" idx="5"/>
          </p:cNvCxnSpPr>
          <p:nvPr/>
        </p:nvCxnSpPr>
        <p:spPr>
          <a:xfrm flipH="1" flipV="1">
            <a:off x="7293261" y="2124340"/>
            <a:ext cx="309132" cy="33186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00" name="TextBox 199"/>
          <p:cNvSpPr txBox="1"/>
          <p:nvPr/>
        </p:nvSpPr>
        <p:spPr>
          <a:xfrm>
            <a:off x="6944738" y="2218379"/>
            <a:ext cx="694314" cy="215444"/>
          </a:xfrm>
          <a:prstGeom prst="rect">
            <a:avLst/>
          </a:prstGeom>
          <a:noFill/>
        </p:spPr>
        <p:txBody>
          <a:bodyPr wrap="square" rtlCol="0">
            <a:spAutoFit/>
          </a:bodyPr>
          <a:lstStyle/>
          <a:p>
            <a:pPr algn="ctr"/>
            <a:r>
              <a:rPr lang="en-US" altLang="zh-CN" sz="800" dirty="0" smtClean="0">
                <a:latin typeface="微软雅黑" pitchFamily="34" charset="-122"/>
                <a:ea typeface="微软雅黑" pitchFamily="34" charset="-122"/>
              </a:rPr>
              <a:t>AGV</a:t>
            </a:r>
            <a:r>
              <a:rPr lang="zh-CN" altLang="en-US" sz="800" dirty="0" smtClean="0">
                <a:latin typeface="微软雅黑" pitchFamily="34" charset="-122"/>
                <a:ea typeface="微软雅黑" pitchFamily="34" charset="-122"/>
              </a:rPr>
              <a:t>小车</a:t>
            </a:r>
            <a:endParaRPr lang="zh-CN" altLang="en-US" sz="800" dirty="0">
              <a:latin typeface="微软雅黑" pitchFamily="34" charset="-122"/>
              <a:ea typeface="微软雅黑" pitchFamily="34" charset="-122"/>
            </a:endParaRPr>
          </a:p>
        </p:txBody>
      </p:sp>
      <p:cxnSp>
        <p:nvCxnSpPr>
          <p:cNvPr id="201" name="直接箭头连接符 200"/>
          <p:cNvCxnSpPr>
            <a:stCxn id="143" idx="2"/>
          </p:cNvCxnSpPr>
          <p:nvPr/>
        </p:nvCxnSpPr>
        <p:spPr>
          <a:xfrm flipH="1">
            <a:off x="5967415" y="2017257"/>
            <a:ext cx="692433"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06" name="TextBox 205"/>
          <p:cNvSpPr txBox="1"/>
          <p:nvPr/>
        </p:nvSpPr>
        <p:spPr>
          <a:xfrm>
            <a:off x="5230238" y="1875479"/>
            <a:ext cx="694314"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生产区</a:t>
            </a:r>
            <a:endParaRPr lang="zh-CN" altLang="en-US" sz="900" dirty="0">
              <a:latin typeface="微软雅黑" pitchFamily="34" charset="-122"/>
              <a:ea typeface="微软雅黑" pitchFamily="34" charset="-122"/>
            </a:endParaRPr>
          </a:p>
        </p:txBody>
      </p:sp>
      <p:sp>
        <p:nvSpPr>
          <p:cNvPr id="212" name="TextBox 211"/>
          <p:cNvSpPr txBox="1"/>
          <p:nvPr/>
        </p:nvSpPr>
        <p:spPr>
          <a:xfrm>
            <a:off x="6066564" y="1824679"/>
            <a:ext cx="632688" cy="215444"/>
          </a:xfrm>
          <a:prstGeom prst="rect">
            <a:avLst/>
          </a:prstGeom>
          <a:noFill/>
        </p:spPr>
        <p:txBody>
          <a:bodyPr wrap="square" rtlCol="0">
            <a:spAutoFit/>
          </a:bodyPr>
          <a:lstStyle/>
          <a:p>
            <a:pPr algn="ctr"/>
            <a:r>
              <a:rPr lang="zh-CN" altLang="en-US" sz="800" dirty="0" smtClean="0">
                <a:latin typeface="微软雅黑" pitchFamily="34" charset="-122"/>
                <a:ea typeface="微软雅黑" pitchFamily="34" charset="-122"/>
              </a:rPr>
              <a:t>机械手</a:t>
            </a:r>
            <a:endParaRPr lang="zh-CN" altLang="en-US" sz="800" dirty="0">
              <a:latin typeface="微软雅黑" pitchFamily="34" charset="-122"/>
              <a:ea typeface="微软雅黑" pitchFamily="34" charset="-122"/>
            </a:endParaRPr>
          </a:p>
        </p:txBody>
      </p:sp>
      <p:cxnSp>
        <p:nvCxnSpPr>
          <p:cNvPr id="213" name="直接箭头连接符 212"/>
          <p:cNvCxnSpPr>
            <a:stCxn id="193" idx="3"/>
          </p:cNvCxnSpPr>
          <p:nvPr/>
        </p:nvCxnSpPr>
        <p:spPr>
          <a:xfrm flipV="1">
            <a:off x="7385052" y="1930403"/>
            <a:ext cx="1555631" cy="731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16" name="TextBox 215"/>
          <p:cNvSpPr txBox="1"/>
          <p:nvPr/>
        </p:nvSpPr>
        <p:spPr>
          <a:xfrm>
            <a:off x="7897238" y="1837379"/>
            <a:ext cx="694314" cy="215444"/>
          </a:xfrm>
          <a:prstGeom prst="rect">
            <a:avLst/>
          </a:prstGeom>
          <a:noFill/>
        </p:spPr>
        <p:txBody>
          <a:bodyPr wrap="square" rtlCol="0">
            <a:spAutoFit/>
          </a:bodyPr>
          <a:lstStyle/>
          <a:p>
            <a:pPr algn="ctr"/>
            <a:r>
              <a:rPr lang="zh-CN" altLang="en-US" sz="800" dirty="0" smtClean="0">
                <a:latin typeface="微软雅黑" pitchFamily="34" charset="-122"/>
                <a:ea typeface="微软雅黑" pitchFamily="34" charset="-122"/>
              </a:rPr>
              <a:t>机械手</a:t>
            </a:r>
            <a:endParaRPr lang="zh-CN" altLang="en-US" sz="800" dirty="0">
              <a:latin typeface="微软雅黑" pitchFamily="34" charset="-122"/>
              <a:ea typeface="微软雅黑" pitchFamily="34" charset="-122"/>
            </a:endParaRPr>
          </a:p>
        </p:txBody>
      </p:sp>
      <p:sp>
        <p:nvSpPr>
          <p:cNvPr id="217" name="TextBox 216"/>
          <p:cNvSpPr txBox="1"/>
          <p:nvPr/>
        </p:nvSpPr>
        <p:spPr>
          <a:xfrm>
            <a:off x="5103238" y="2483055"/>
            <a:ext cx="903862"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球回收传送带</a:t>
            </a:r>
            <a:endParaRPr lang="zh-CN" altLang="en-US" sz="900" dirty="0">
              <a:latin typeface="微软雅黑" pitchFamily="34" charset="-122"/>
              <a:ea typeface="微软雅黑" pitchFamily="34" charset="-122"/>
            </a:endParaRPr>
          </a:p>
        </p:txBody>
      </p:sp>
      <p:sp>
        <p:nvSpPr>
          <p:cNvPr id="218" name="TextBox 217"/>
          <p:cNvSpPr txBox="1"/>
          <p:nvPr/>
        </p:nvSpPr>
        <p:spPr>
          <a:xfrm>
            <a:off x="6297038" y="2546555"/>
            <a:ext cx="903862" cy="230832"/>
          </a:xfrm>
          <a:prstGeom prst="rect">
            <a:avLst/>
          </a:prstGeom>
          <a:noFill/>
        </p:spPr>
        <p:txBody>
          <a:bodyPr wrap="square" rtlCol="0">
            <a:spAutoFit/>
          </a:bodyPr>
          <a:lstStyle/>
          <a:p>
            <a:pPr algn="ctr"/>
            <a:r>
              <a:rPr lang="zh-CN" altLang="en-US" sz="900" dirty="0" smtClean="0">
                <a:latin typeface="微软雅黑" pitchFamily="34" charset="-122"/>
                <a:ea typeface="微软雅黑" pitchFamily="34" charset="-122"/>
              </a:rPr>
              <a:t>球回收盒</a:t>
            </a:r>
            <a:endParaRPr lang="zh-CN" altLang="en-US" sz="900" dirty="0">
              <a:latin typeface="微软雅黑" pitchFamily="34" charset="-122"/>
              <a:ea typeface="微软雅黑" pitchFamily="34" charset="-122"/>
            </a:endParaRPr>
          </a:p>
        </p:txBody>
      </p:sp>
      <p:cxnSp>
        <p:nvCxnSpPr>
          <p:cNvPr id="219" name="直接箭头连接符 218"/>
          <p:cNvCxnSpPr/>
          <p:nvPr/>
        </p:nvCxnSpPr>
        <p:spPr>
          <a:xfrm flipH="1">
            <a:off x="5585982" y="2155995"/>
            <a:ext cx="19987" cy="24941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22" name="直接箭头连接符 221"/>
          <p:cNvCxnSpPr>
            <a:endCxn id="218" idx="1"/>
          </p:cNvCxnSpPr>
          <p:nvPr/>
        </p:nvCxnSpPr>
        <p:spPr>
          <a:xfrm>
            <a:off x="5967415" y="2622718"/>
            <a:ext cx="329623" cy="3925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33" name="矩形 232"/>
          <p:cNvSpPr/>
          <p:nvPr/>
        </p:nvSpPr>
        <p:spPr>
          <a:xfrm>
            <a:off x="531960" y="3092053"/>
            <a:ext cx="1798639" cy="1581547"/>
          </a:xfrm>
          <a:prstGeom prst="rect">
            <a:avLst/>
          </a:prstGeom>
          <a:solidFill>
            <a:srgbClr val="16B2E9"/>
          </a:solidFill>
          <a:ln>
            <a:solidFill>
              <a:srgbClr val="00B0F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0" rIns="0" anchor="ctr"/>
          <a:lstStyle/>
          <a:p>
            <a:pPr algn="ctr" defTabSz="457200">
              <a:buClr>
                <a:srgbClr val="C0C0C0"/>
              </a:buClr>
              <a:buFont typeface="Wingdings" pitchFamily="2" charset="2"/>
              <a:buNone/>
              <a:defRPr/>
            </a:pPr>
            <a:r>
              <a:rPr lang="zh-CN" altLang="en-US" sz="1200" b="1" dirty="0" smtClean="0">
                <a:solidFill>
                  <a:schemeClr val="bg1"/>
                </a:solidFill>
                <a:latin typeface="微软雅黑" pitchFamily="34" charset="-122"/>
                <a:ea typeface="微软雅黑" pitchFamily="34" charset="-122"/>
              </a:rPr>
              <a:t>软件部分改造点</a:t>
            </a:r>
            <a:endParaRPr lang="zh-CN" altLang="en-US" sz="1200" b="1" dirty="0">
              <a:solidFill>
                <a:schemeClr val="bg1"/>
              </a:solidFill>
              <a:latin typeface="微软雅黑" pitchFamily="34" charset="-122"/>
              <a:ea typeface="微软雅黑" pitchFamily="34" charset="-122"/>
            </a:endParaRPr>
          </a:p>
        </p:txBody>
      </p:sp>
      <p:sp>
        <p:nvSpPr>
          <p:cNvPr id="234" name="矩形 233"/>
          <p:cNvSpPr/>
          <p:nvPr/>
        </p:nvSpPr>
        <p:spPr>
          <a:xfrm>
            <a:off x="2365375" y="3103562"/>
            <a:ext cx="9274177" cy="1582738"/>
          </a:xfrm>
          <a:prstGeom prst="rect">
            <a:avLst/>
          </a:prstGeom>
          <a:solidFill>
            <a:schemeClr val="accent6"/>
          </a:solidFill>
          <a:ln>
            <a:solidFill>
              <a:srgbClr val="00B0F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defTabSz="914306" fontAlgn="auto">
              <a:spcBef>
                <a:spcPts val="0"/>
              </a:spcBef>
              <a:spcAft>
                <a:spcPts val="0"/>
              </a:spcAft>
              <a:buFont typeface="Wingdings" pitchFamily="2" charset="2"/>
              <a:buNone/>
              <a:defRPr/>
            </a:pPr>
            <a:endParaRPr lang="en-US" altLang="zh-CN" sz="1400" b="1" dirty="0">
              <a:solidFill>
                <a:schemeClr val="tx1">
                  <a:lumMod val="65000"/>
                  <a:lumOff val="35000"/>
                </a:schemeClr>
              </a:solidFill>
              <a:latin typeface="微软雅黑" pitchFamily="34" charset="-122"/>
            </a:endParaRPr>
          </a:p>
        </p:txBody>
      </p:sp>
      <p:sp>
        <p:nvSpPr>
          <p:cNvPr id="235" name="TextBox 34"/>
          <p:cNvSpPr txBox="1">
            <a:spLocks noChangeArrowheads="1"/>
          </p:cNvSpPr>
          <p:nvPr/>
        </p:nvSpPr>
        <p:spPr bwMode="auto">
          <a:xfrm>
            <a:off x="2285736" y="3022437"/>
            <a:ext cx="9421502"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marL="228600" indent="-228600" eaLnBrk="1" hangingPunct="1">
              <a:lnSpc>
                <a:spcPct val="150000"/>
              </a:lnSpc>
              <a:buFont typeface="+mj-lt"/>
              <a:buAutoNum type="arabicPeriod"/>
            </a:pPr>
            <a:r>
              <a:rPr lang="zh-CN" altLang="en-US" sz="1200" dirty="0">
                <a:solidFill>
                  <a:schemeClr val="bg1"/>
                </a:solidFill>
                <a:latin typeface="微软雅黑" panose="020B0503020204020204" pitchFamily="34" charset="-122"/>
                <a:ea typeface="微软雅黑" panose="020B0503020204020204" pitchFamily="34" charset="-122"/>
              </a:rPr>
              <a:t>工</a:t>
            </a:r>
            <a:r>
              <a:rPr lang="zh-CN" altLang="en-US" sz="1200" dirty="0" smtClean="0">
                <a:solidFill>
                  <a:schemeClr val="bg1"/>
                </a:solidFill>
                <a:latin typeface="微软雅黑" panose="020B0503020204020204" pitchFamily="34" charset="-122"/>
                <a:ea typeface="微软雅黑" panose="020B0503020204020204" pitchFamily="34" charset="-122"/>
              </a:rPr>
              <a:t>单下单方式的改造</a:t>
            </a:r>
            <a:r>
              <a:rPr lang="en-US" altLang="zh-CN" sz="1200" dirty="0" smtClean="0">
                <a:solidFill>
                  <a:schemeClr val="bg1"/>
                </a:solidFill>
                <a:latin typeface="微软雅黑" panose="020B0503020204020204" pitchFamily="34" charset="-122"/>
                <a:ea typeface="微软雅黑" panose="020B0503020204020204" pitchFamily="34" charset="-122"/>
              </a:rPr>
              <a:t>:</a:t>
            </a:r>
            <a:r>
              <a:rPr lang="zh-CN" altLang="en-US" sz="1200" dirty="0" smtClean="0">
                <a:solidFill>
                  <a:schemeClr val="bg1"/>
                </a:solidFill>
                <a:latin typeface="微软雅黑" panose="020B0503020204020204" pitchFamily="34" charset="-122"/>
                <a:ea typeface="微软雅黑" panose="020B0503020204020204" pitchFamily="34" charset="-122"/>
              </a:rPr>
              <a:t>由红、黄、绿三种球随机产生</a:t>
            </a:r>
            <a:r>
              <a:rPr lang="zh-CN" altLang="en-US" sz="1100" dirty="0" smtClean="0">
                <a:solidFill>
                  <a:schemeClr val="bg1"/>
                </a:solidFill>
                <a:latin typeface="微软雅黑" panose="020B0503020204020204" pitchFamily="34" charset="-122"/>
                <a:ea typeface="微软雅黑" panose="020B0503020204020204" pitchFamily="34" charset="-122"/>
              </a:rPr>
              <a:t>（同时包含三种球）</a:t>
            </a:r>
            <a:r>
              <a:rPr lang="en-US" altLang="zh-CN" sz="1100" dirty="0" smtClean="0">
                <a:solidFill>
                  <a:schemeClr val="bg1"/>
                </a:solidFill>
                <a:latin typeface="微软雅黑" panose="020B0503020204020204" pitchFamily="34" charset="-122"/>
                <a:ea typeface="微软雅黑" panose="020B0503020204020204" pitchFamily="34" charset="-122"/>
              </a:rPr>
              <a:t>         </a:t>
            </a:r>
            <a:r>
              <a:rPr lang="en-US" altLang="zh-CN" sz="1100" dirty="0">
                <a:solidFill>
                  <a:schemeClr val="bg1"/>
                </a:solidFill>
                <a:latin typeface="微软雅黑" panose="020B0503020204020204" pitchFamily="34" charset="-122"/>
                <a:ea typeface="微软雅黑" panose="020B0503020204020204" pitchFamily="34" charset="-122"/>
              </a:rPr>
              <a:t> </a:t>
            </a:r>
            <a:r>
              <a:rPr lang="en-US" altLang="zh-CN" sz="1100" dirty="0" smtClean="0">
                <a:solidFill>
                  <a:schemeClr val="bg1"/>
                </a:solidFill>
                <a:latin typeface="微软雅黑" panose="020B0503020204020204" pitchFamily="34" charset="-122"/>
                <a:ea typeface="微软雅黑" panose="020B0503020204020204" pitchFamily="34" charset="-122"/>
              </a:rPr>
              <a:t>  </a:t>
            </a:r>
            <a:r>
              <a:rPr lang="zh-CN" altLang="en-US" sz="900" dirty="0" smtClean="0">
                <a:solidFill>
                  <a:schemeClr val="bg1"/>
                </a:solidFill>
                <a:latin typeface="微软雅黑" panose="020B0503020204020204" pitchFamily="34" charset="-122"/>
                <a:ea typeface="微软雅黑" panose="020B0503020204020204" pitchFamily="34" charset="-122"/>
              </a:rPr>
              <a:t> </a:t>
            </a:r>
            <a:r>
              <a:rPr lang="zh-CN" altLang="en-US" sz="1200" dirty="0" smtClean="0">
                <a:solidFill>
                  <a:schemeClr val="bg1"/>
                </a:solidFill>
                <a:latin typeface="微软雅黑" panose="020B0503020204020204" pitchFamily="34" charset="-122"/>
                <a:ea typeface="微软雅黑" panose="020B0503020204020204" pitchFamily="34" charset="-122"/>
              </a:rPr>
              <a:t>红</a:t>
            </a:r>
            <a:r>
              <a:rPr lang="zh-CN" altLang="en-US" sz="1200" dirty="0">
                <a:solidFill>
                  <a:schemeClr val="bg1"/>
                </a:solidFill>
                <a:latin typeface="微软雅黑" panose="020B0503020204020204" pitchFamily="34" charset="-122"/>
                <a:ea typeface="微软雅黑" panose="020B0503020204020204" pitchFamily="34" charset="-122"/>
              </a:rPr>
              <a:t>、黄</a:t>
            </a:r>
            <a:r>
              <a:rPr lang="zh-CN" altLang="en-US" sz="1200" dirty="0" smtClean="0">
                <a:solidFill>
                  <a:schemeClr val="bg1"/>
                </a:solidFill>
                <a:latin typeface="微软雅黑" panose="020B0503020204020204" pitchFamily="34" charset="-122"/>
                <a:ea typeface="微软雅黑" panose="020B0503020204020204" pitchFamily="34" charset="-122"/>
              </a:rPr>
              <a:t>、绿三种球下单根据库存情况下单</a:t>
            </a:r>
            <a:endParaRPr lang="en-US" altLang="zh-CN" sz="1200" dirty="0" smtClean="0">
              <a:solidFill>
                <a:schemeClr val="bg1"/>
              </a:solidFill>
              <a:latin typeface="微软雅黑" panose="020B0503020204020204" pitchFamily="34" charset="-122"/>
              <a:ea typeface="微软雅黑" panose="020B0503020204020204" pitchFamily="34" charset="-122"/>
            </a:endParaRPr>
          </a:p>
          <a:p>
            <a:pPr marL="228600" indent="-228600" eaLnBrk="1" hangingPunct="1">
              <a:lnSpc>
                <a:spcPct val="150000"/>
              </a:lnSpc>
              <a:buFont typeface="+mj-lt"/>
              <a:buAutoNum type="arabicPeriod"/>
            </a:pPr>
            <a:r>
              <a:rPr lang="zh-CN" altLang="en-US" sz="1200" dirty="0" smtClean="0">
                <a:solidFill>
                  <a:schemeClr val="bg1"/>
                </a:solidFill>
                <a:latin typeface="微软雅黑" pitchFamily="34" charset="-122"/>
                <a:ea typeface="微软雅黑" pitchFamily="34" charset="-122"/>
              </a:rPr>
              <a:t>看板中显示数据与实际存在偏差：由过去看板中备料及生产情况的各种信息由系统中工序汇报          步科设备备料和生产的进度情况驱动进行更新入库和看板信息进行更新</a:t>
            </a:r>
            <a:endParaRPr lang="en-US" altLang="zh-CN" sz="1200" dirty="0" smtClean="0">
              <a:solidFill>
                <a:schemeClr val="bg1"/>
              </a:solidFill>
              <a:latin typeface="微软雅黑" pitchFamily="34" charset="-122"/>
              <a:ea typeface="微软雅黑" pitchFamily="34" charset="-122"/>
            </a:endParaRPr>
          </a:p>
          <a:p>
            <a:pPr marL="228600" indent="-228600" eaLnBrk="1" hangingPunct="1">
              <a:lnSpc>
                <a:spcPct val="150000"/>
              </a:lnSpc>
              <a:buFont typeface="+mj-lt"/>
              <a:buAutoNum type="arabicPeriod"/>
            </a:pPr>
            <a:r>
              <a:rPr lang="zh-CN" altLang="en-US" sz="1200" dirty="0">
                <a:solidFill>
                  <a:schemeClr val="bg1"/>
                </a:solidFill>
                <a:latin typeface="微软雅黑" panose="020B0503020204020204" pitchFamily="34" charset="-122"/>
                <a:ea typeface="微软雅黑" panose="020B0503020204020204" pitchFamily="34" charset="-122"/>
              </a:rPr>
              <a:t>对从原料分拣区的盒子取到上架台的顺序控制</a:t>
            </a:r>
            <a:r>
              <a:rPr lang="zh-CN" altLang="en-US" sz="1200" dirty="0" smtClean="0">
                <a:solidFill>
                  <a:schemeClr val="bg1"/>
                </a:solidFill>
                <a:latin typeface="微软雅黑" panose="020B0503020204020204" pitchFamily="34" charset="-122"/>
                <a:ea typeface="微软雅黑" panose="020B0503020204020204" pitchFamily="34" charset="-122"/>
              </a:rPr>
              <a:t>规则调整：由最右边盒子优先            先到先出的原则</a:t>
            </a:r>
            <a:endParaRPr lang="en-US" altLang="zh-CN" sz="1200" dirty="0" smtClean="0">
              <a:solidFill>
                <a:schemeClr val="bg1"/>
              </a:solidFill>
              <a:latin typeface="微软雅黑" panose="020B0503020204020204" pitchFamily="34" charset="-122"/>
              <a:ea typeface="微软雅黑" panose="020B0503020204020204" pitchFamily="34" charset="-122"/>
            </a:endParaRPr>
          </a:p>
          <a:p>
            <a:pPr marL="228600" indent="-228600" eaLnBrk="1" hangingPunct="1">
              <a:lnSpc>
                <a:spcPct val="150000"/>
              </a:lnSpc>
              <a:buFont typeface="+mj-lt"/>
              <a:buAutoNum type="arabicPeriod"/>
            </a:pPr>
            <a:r>
              <a:rPr lang="zh-CN" altLang="en-US" sz="1200" dirty="0">
                <a:solidFill>
                  <a:schemeClr val="bg1"/>
                </a:solidFill>
                <a:latin typeface="微软雅黑" panose="020B0503020204020204" pitchFamily="34" charset="-122"/>
                <a:ea typeface="微软雅黑" panose="020B0503020204020204" pitchFamily="34" charset="-122"/>
              </a:rPr>
              <a:t>查</a:t>
            </a:r>
            <a:r>
              <a:rPr lang="zh-CN" altLang="en-US" sz="1200" dirty="0" smtClean="0">
                <a:solidFill>
                  <a:schemeClr val="bg1"/>
                </a:solidFill>
                <a:latin typeface="微软雅黑" panose="020B0503020204020204" pitchFamily="34" charset="-122"/>
                <a:ea typeface="微软雅黑" panose="020B0503020204020204" pitchFamily="34" charset="-122"/>
              </a:rPr>
              <a:t>库存方式改变：由过去从系统查看库存不直观、不方便          现场的显示屏上显示真实的事物库存图形化展示（类似手机值机选座）</a:t>
            </a:r>
            <a:endParaRPr lang="en-US" altLang="zh-CN" sz="1200" dirty="0" smtClean="0">
              <a:solidFill>
                <a:schemeClr val="bg1"/>
              </a:solidFill>
              <a:latin typeface="微软雅黑" panose="020B0503020204020204" pitchFamily="34" charset="-122"/>
              <a:ea typeface="微软雅黑" panose="020B0503020204020204" pitchFamily="34" charset="-122"/>
            </a:endParaRPr>
          </a:p>
          <a:p>
            <a:pPr marL="228600" indent="-228600" eaLnBrk="1" hangingPunct="1">
              <a:lnSpc>
                <a:spcPct val="150000"/>
              </a:lnSpc>
              <a:buFont typeface="+mj-lt"/>
              <a:buAutoNum type="arabicPeriod"/>
            </a:pPr>
            <a:r>
              <a:rPr lang="zh-CN" altLang="en-US" sz="1200" dirty="0">
                <a:solidFill>
                  <a:schemeClr val="bg1"/>
                </a:solidFill>
                <a:latin typeface="微软雅黑" panose="020B0503020204020204" pitchFamily="34" charset="-122"/>
                <a:ea typeface="微软雅黑" panose="020B0503020204020204" pitchFamily="34" charset="-122"/>
              </a:rPr>
              <a:t>上</a:t>
            </a:r>
            <a:r>
              <a:rPr lang="zh-CN" altLang="en-US" sz="1200" dirty="0" smtClean="0">
                <a:solidFill>
                  <a:schemeClr val="bg1"/>
                </a:solidFill>
                <a:latin typeface="微软雅黑" panose="020B0503020204020204" pitchFamily="34" charset="-122"/>
                <a:ea typeface="微软雅黑" panose="020B0503020204020204" pitchFamily="34" charset="-122"/>
              </a:rPr>
              <a:t>架异常情况处理 ：由过去异常处理无尝试           步科设备这边遇到接口返回不成功时可以尝试三次</a:t>
            </a:r>
            <a:endParaRPr lang="zh-CN" altLang="en-US" sz="1200" dirty="0">
              <a:solidFill>
                <a:schemeClr val="bg1"/>
              </a:solidFill>
              <a:latin typeface="微软雅黑" pitchFamily="34" charset="-122"/>
              <a:ea typeface="微软雅黑" pitchFamily="34" charset="-122"/>
            </a:endParaRPr>
          </a:p>
        </p:txBody>
      </p:sp>
      <p:sp>
        <p:nvSpPr>
          <p:cNvPr id="73" name="矩形 72"/>
          <p:cNvSpPr/>
          <p:nvPr/>
        </p:nvSpPr>
        <p:spPr>
          <a:xfrm>
            <a:off x="516075" y="675879"/>
            <a:ext cx="11229262" cy="59371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endParaRPr lang="en-US" altLang="zh-CN" sz="1400" b="1" dirty="0">
              <a:solidFill>
                <a:schemeClr val="bg1"/>
              </a:solidFill>
              <a:latin typeface="微软雅黑" pitchFamily="34" charset="-122"/>
              <a:ea typeface="微软雅黑" pitchFamily="34" charset="-122"/>
            </a:endParaRPr>
          </a:p>
        </p:txBody>
      </p:sp>
      <p:sp>
        <p:nvSpPr>
          <p:cNvPr id="76" name="矩形 75"/>
          <p:cNvSpPr/>
          <p:nvPr/>
        </p:nvSpPr>
        <p:spPr>
          <a:xfrm>
            <a:off x="533618" y="4838699"/>
            <a:ext cx="1752118" cy="622301"/>
          </a:xfrm>
          <a:prstGeom prst="rect">
            <a:avLst/>
          </a:prstGeom>
          <a:solidFill>
            <a:srgbClr val="16B2E9"/>
          </a:solidFill>
          <a:ln>
            <a:solidFill>
              <a:srgbClr val="00B0F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0" rIns="0" anchor="ctr"/>
          <a:lstStyle/>
          <a:p>
            <a:pPr algn="ctr" defTabSz="457200">
              <a:buClr>
                <a:srgbClr val="C0C0C0"/>
              </a:buClr>
              <a:buFont typeface="Wingdings" pitchFamily="2" charset="2"/>
              <a:buNone/>
              <a:defRPr/>
            </a:pPr>
            <a:r>
              <a:rPr lang="zh-CN" altLang="en-US" sz="1200" b="1" dirty="0" smtClean="0">
                <a:solidFill>
                  <a:schemeClr val="bg1"/>
                </a:solidFill>
                <a:latin typeface="微软雅黑" pitchFamily="34" charset="-122"/>
                <a:ea typeface="微软雅黑" pitchFamily="34" charset="-122"/>
              </a:rPr>
              <a:t>改造后结果</a:t>
            </a:r>
            <a:endParaRPr lang="zh-CN" altLang="en-US" sz="1200" b="1" dirty="0">
              <a:solidFill>
                <a:schemeClr val="bg1"/>
              </a:solidFill>
              <a:latin typeface="微软雅黑" pitchFamily="34" charset="-122"/>
              <a:ea typeface="微软雅黑" pitchFamily="34" charset="-122"/>
            </a:endParaRPr>
          </a:p>
        </p:txBody>
      </p:sp>
      <p:sp>
        <p:nvSpPr>
          <p:cNvPr id="80" name="矩形 79"/>
          <p:cNvSpPr/>
          <p:nvPr/>
        </p:nvSpPr>
        <p:spPr>
          <a:xfrm>
            <a:off x="2284413" y="4851400"/>
            <a:ext cx="9355139" cy="622300"/>
          </a:xfrm>
          <a:prstGeom prst="rect">
            <a:avLst/>
          </a:prstGeom>
          <a:solidFill>
            <a:schemeClr val="accent6"/>
          </a:solidFill>
          <a:ln>
            <a:solidFill>
              <a:srgbClr val="00B0F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defTabSz="914306" fontAlgn="auto">
              <a:spcBef>
                <a:spcPts val="0"/>
              </a:spcBef>
              <a:spcAft>
                <a:spcPts val="0"/>
              </a:spcAft>
              <a:buFont typeface="Wingdings" pitchFamily="2" charset="2"/>
              <a:buNone/>
              <a:defRPr/>
            </a:pPr>
            <a:endParaRPr lang="en-US" altLang="zh-CN" sz="1400" b="1" dirty="0">
              <a:solidFill>
                <a:schemeClr val="tx1">
                  <a:lumMod val="65000"/>
                  <a:lumOff val="35000"/>
                </a:schemeClr>
              </a:solidFill>
              <a:latin typeface="微软雅黑" pitchFamily="34" charset="-122"/>
            </a:endParaRPr>
          </a:p>
        </p:txBody>
      </p:sp>
      <p:sp>
        <p:nvSpPr>
          <p:cNvPr id="99" name="MH_Text_3"/>
          <p:cNvSpPr txBox="1">
            <a:spLocks/>
          </p:cNvSpPr>
          <p:nvPr>
            <p:custDataLst>
              <p:tags r:id="rId1"/>
            </p:custDataLst>
          </p:nvPr>
        </p:nvSpPr>
        <p:spPr>
          <a:xfrm>
            <a:off x="2365375" y="4940216"/>
            <a:ext cx="9274177" cy="495384"/>
          </a:xfrm>
          <a:prstGeom prst="rect">
            <a:avLst/>
          </a:prstGeom>
          <a:noFill/>
        </p:spPr>
        <p:txBody>
          <a:bodyPr lIns="0" tIns="0" rIns="0" bIns="0">
            <a:noAutofit/>
          </a:bodyPr>
          <a:lstStyle>
            <a:defPPr>
              <a:defRPr lang="zh-CN"/>
            </a:defPPr>
            <a:lvl1pPr>
              <a:lnSpc>
                <a:spcPct val="130000"/>
              </a:lnSpc>
              <a:defRPr sz="1200"/>
            </a:lvl1pPr>
          </a:lstStyle>
          <a:p>
            <a:pPr fontAlgn="auto">
              <a:spcBef>
                <a:spcPts val="0"/>
              </a:spcBef>
              <a:spcAft>
                <a:spcPts val="0"/>
              </a:spcAft>
              <a:defRPr/>
            </a:pP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smtClean="0">
                <a:solidFill>
                  <a:schemeClr val="bg1"/>
                </a:solidFill>
                <a:latin typeface="微软雅黑" panose="020B0503020204020204" pitchFamily="34" charset="-122"/>
                <a:ea typeface="微软雅黑" panose="020B0503020204020204" pitchFamily="34" charset="-122"/>
              </a:rPr>
              <a:t>软件这块稳定性得到极大的改善，再未出现因为库存不足，造成整个展厅这边生产区和原料区因为互相等待死循环的情况，看板中也再</a:t>
            </a:r>
            <a:endParaRPr lang="en-US" altLang="zh-CN" dirty="0" smtClean="0">
              <a:solidFill>
                <a:schemeClr val="bg1"/>
              </a:solidFill>
              <a:latin typeface="微软雅黑" panose="020B0503020204020204" pitchFamily="34" charset="-122"/>
              <a:ea typeface="微软雅黑" panose="020B0503020204020204" pitchFamily="34" charset="-122"/>
            </a:endParaRPr>
          </a:p>
          <a:p>
            <a:pPr fontAlgn="auto">
              <a:spcBef>
                <a:spcPts val="0"/>
              </a:spcBef>
              <a:spcAft>
                <a:spcPts val="0"/>
              </a:spcAft>
              <a:defRPr/>
            </a:pPr>
            <a:r>
              <a:rPr lang="zh-CN" altLang="en-US" dirty="0" smtClean="0">
                <a:solidFill>
                  <a:schemeClr val="bg1"/>
                </a:solidFill>
                <a:latin typeface="微软雅黑" panose="020B0503020204020204" pitchFamily="34" charset="-122"/>
                <a:ea typeface="微软雅黑" panose="020B0503020204020204" pitchFamily="34" charset="-122"/>
              </a:rPr>
              <a:t>没出现过显示数据与实际不符的情况，生产区再未出现长时间等待的情况，查询库存也非常方便，这个也作为亮点给客户在展厅展示</a:t>
            </a:r>
            <a:endParaRPr lang="en-US" altLang="zh-CN" dirty="0" smtClean="0">
              <a:solidFill>
                <a:schemeClr val="bg1"/>
              </a:solidFill>
              <a:latin typeface="微软雅黑" panose="020B0503020204020204" pitchFamily="34" charset="-122"/>
              <a:ea typeface="微软雅黑" panose="020B0503020204020204" pitchFamily="34" charset="-122"/>
            </a:endParaRPr>
          </a:p>
          <a:p>
            <a:pPr fontAlgn="auto">
              <a:spcBef>
                <a:spcPts val="0"/>
              </a:spcBef>
              <a:spcAft>
                <a:spcPts val="0"/>
              </a:spcAft>
              <a:defRPr/>
            </a:pPr>
            <a:endParaRPr lang="en-US" altLang="zh-CN" dirty="0" smtClean="0">
              <a:solidFill>
                <a:schemeClr val="bg1"/>
              </a:solidFill>
              <a:latin typeface="微软雅黑" panose="020B0503020204020204" pitchFamily="34" charset="-122"/>
              <a:ea typeface="微软雅黑" panose="020B0503020204020204" pitchFamily="34" charset="-122"/>
            </a:endParaRPr>
          </a:p>
        </p:txBody>
      </p:sp>
      <p:sp>
        <p:nvSpPr>
          <p:cNvPr id="106" name="TextBox 34"/>
          <p:cNvSpPr txBox="1">
            <a:spLocks noChangeArrowheads="1"/>
          </p:cNvSpPr>
          <p:nvPr/>
        </p:nvSpPr>
        <p:spPr bwMode="auto">
          <a:xfrm>
            <a:off x="595315" y="500897"/>
            <a:ext cx="1084522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宋体" pitchFamily="2" charset="-122"/>
                <a:ea typeface="宋体" pitchFamily="2" charset="-122"/>
              </a:defRPr>
            </a:lvl1pPr>
            <a:lvl2pPr marL="742950" indent="-285750" eaLnBrk="0" hangingPunct="0">
              <a:defRPr sz="2000">
                <a:solidFill>
                  <a:schemeClr val="tx1"/>
                </a:solidFill>
                <a:latin typeface="宋体" pitchFamily="2" charset="-122"/>
                <a:ea typeface="宋体" pitchFamily="2" charset="-122"/>
              </a:defRPr>
            </a:lvl2pPr>
            <a:lvl3pPr marL="1143000" indent="-228600" eaLnBrk="0" hangingPunct="0">
              <a:defRPr sz="2000">
                <a:solidFill>
                  <a:schemeClr val="tx1"/>
                </a:solidFill>
                <a:latin typeface="宋体" pitchFamily="2" charset="-122"/>
                <a:ea typeface="宋体" pitchFamily="2" charset="-122"/>
              </a:defRPr>
            </a:lvl3pPr>
            <a:lvl4pPr marL="1600200" indent="-228600" eaLnBrk="0" hangingPunct="0">
              <a:defRPr sz="2000">
                <a:solidFill>
                  <a:schemeClr val="tx1"/>
                </a:solidFill>
                <a:latin typeface="宋体" pitchFamily="2" charset="-122"/>
                <a:ea typeface="宋体" pitchFamily="2" charset="-122"/>
              </a:defRPr>
            </a:lvl4pPr>
            <a:lvl5pPr marL="2057400" indent="-228600" eaLnBrk="0" hangingPunct="0">
              <a:defRPr sz="2000">
                <a:solidFill>
                  <a:schemeClr val="tx1"/>
                </a:solidFill>
                <a:latin typeface="宋体" pitchFamily="2" charset="-122"/>
                <a:ea typeface="宋体" pitchFamily="2" charset="-122"/>
              </a:defRPr>
            </a:lvl5pPr>
            <a:lvl6pPr marL="2514600" indent="-228600" eaLnBrk="0" fontAlgn="base" hangingPunct="0">
              <a:spcBef>
                <a:spcPct val="0"/>
              </a:spcBef>
              <a:spcAft>
                <a:spcPct val="0"/>
              </a:spcAft>
              <a:defRPr sz="2000">
                <a:solidFill>
                  <a:schemeClr val="tx1"/>
                </a:solidFill>
                <a:latin typeface="宋体" pitchFamily="2" charset="-122"/>
                <a:ea typeface="宋体" pitchFamily="2" charset="-122"/>
              </a:defRPr>
            </a:lvl6pPr>
            <a:lvl7pPr marL="2971800" indent="-228600" eaLnBrk="0" fontAlgn="base" hangingPunct="0">
              <a:spcBef>
                <a:spcPct val="0"/>
              </a:spcBef>
              <a:spcAft>
                <a:spcPct val="0"/>
              </a:spcAft>
              <a:defRPr sz="2000">
                <a:solidFill>
                  <a:schemeClr val="tx1"/>
                </a:solidFill>
                <a:latin typeface="宋体" pitchFamily="2" charset="-122"/>
                <a:ea typeface="宋体" pitchFamily="2" charset="-122"/>
              </a:defRPr>
            </a:lvl7pPr>
            <a:lvl8pPr marL="3429000" indent="-228600" eaLnBrk="0" fontAlgn="base" hangingPunct="0">
              <a:spcBef>
                <a:spcPct val="0"/>
              </a:spcBef>
              <a:spcAft>
                <a:spcPct val="0"/>
              </a:spcAft>
              <a:defRPr sz="2000">
                <a:solidFill>
                  <a:schemeClr val="tx1"/>
                </a:solidFill>
                <a:latin typeface="宋体" pitchFamily="2" charset="-122"/>
                <a:ea typeface="宋体" pitchFamily="2" charset="-122"/>
              </a:defRPr>
            </a:lvl8pPr>
            <a:lvl9pPr marL="3886200" indent="-228600" eaLnBrk="0" fontAlgn="base" hangingPunct="0">
              <a:spcBef>
                <a:spcPct val="0"/>
              </a:spcBef>
              <a:spcAft>
                <a:spcPct val="0"/>
              </a:spcAft>
              <a:defRPr sz="2000">
                <a:solidFill>
                  <a:schemeClr val="tx1"/>
                </a:solidFill>
                <a:latin typeface="宋体" pitchFamily="2" charset="-122"/>
                <a:ea typeface="宋体" pitchFamily="2" charset="-122"/>
              </a:defRPr>
            </a:lvl9pPr>
          </a:lstStyle>
          <a:p>
            <a:pPr eaLnBrk="1" hangingPunct="1">
              <a:lnSpc>
                <a:spcPct val="150000"/>
              </a:lnSpc>
            </a:pPr>
            <a:endParaRPr lang="en-US" altLang="zh-CN" sz="1200" dirty="0" smtClean="0">
              <a:solidFill>
                <a:schemeClr val="bg1"/>
              </a:solidFill>
              <a:latin typeface="微软雅黑" pitchFamily="34" charset="-122"/>
              <a:ea typeface="微软雅黑" pitchFamily="34" charset="-122"/>
            </a:endParaRPr>
          </a:p>
          <a:p>
            <a:pPr eaLnBrk="1" hangingPunct="1">
              <a:lnSpc>
                <a:spcPct val="150000"/>
              </a:lnSpc>
            </a:pPr>
            <a:r>
              <a:rPr lang="zh-CN" altLang="en-US" sz="1200" dirty="0" smtClean="0">
                <a:solidFill>
                  <a:schemeClr val="bg1"/>
                </a:solidFill>
                <a:latin typeface="微软雅黑" pitchFamily="34" charset="-122"/>
                <a:ea typeface="微软雅黑" pitchFamily="34" charset="-122"/>
              </a:rPr>
              <a:t>变化点 </a:t>
            </a:r>
            <a:r>
              <a:rPr lang="en-US" altLang="zh-CN" sz="1200" dirty="0" smtClean="0">
                <a:solidFill>
                  <a:schemeClr val="bg1"/>
                </a:solidFill>
                <a:latin typeface="微软雅黑" pitchFamily="34" charset="-122"/>
                <a:ea typeface="微软雅黑" pitchFamily="34" charset="-122"/>
              </a:rPr>
              <a:t>:  </a:t>
            </a:r>
            <a:r>
              <a:rPr lang="zh-CN" altLang="en-US" sz="1200" b="1" dirty="0" smtClean="0">
                <a:solidFill>
                  <a:schemeClr val="bg1"/>
                </a:solidFill>
                <a:latin typeface="微软雅黑" pitchFamily="34" charset="-122"/>
                <a:ea typeface="微软雅黑" pitchFamily="34" charset="-122"/>
              </a:rPr>
              <a:t>极不稳定</a:t>
            </a:r>
            <a:r>
              <a:rPr lang="en-US" altLang="zh-CN" sz="1200" b="1" dirty="0" smtClean="0">
                <a:solidFill>
                  <a:schemeClr val="bg1"/>
                </a:solidFill>
                <a:latin typeface="微软雅黑" pitchFamily="34" charset="-122"/>
                <a:ea typeface="微软雅黑" pitchFamily="34" charset="-122"/>
                <a:sym typeface="Wingdings" panose="05000000000000000000" pitchFamily="2" charset="2"/>
              </a:rPr>
              <a:t> </a:t>
            </a:r>
            <a:r>
              <a:rPr lang="zh-CN" altLang="en-US" sz="1200" b="1" dirty="0" smtClean="0">
                <a:solidFill>
                  <a:schemeClr val="bg1"/>
                </a:solidFill>
                <a:latin typeface="微软雅黑" pitchFamily="34" charset="-122"/>
                <a:ea typeface="微软雅黑" pitchFamily="34" charset="-122"/>
                <a:sym typeface="Wingdings" panose="05000000000000000000" pitchFamily="2" charset="2"/>
              </a:rPr>
              <a:t>稳定    操作复杂</a:t>
            </a:r>
            <a:r>
              <a:rPr lang="en-US" altLang="zh-CN" sz="1200" b="1" dirty="0" smtClean="0">
                <a:solidFill>
                  <a:schemeClr val="bg1"/>
                </a:solidFill>
                <a:latin typeface="微软雅黑" pitchFamily="34" charset="-122"/>
                <a:ea typeface="微软雅黑" pitchFamily="34" charset="-122"/>
                <a:sym typeface="Wingdings" panose="05000000000000000000" pitchFamily="2" charset="2"/>
              </a:rPr>
              <a:t></a:t>
            </a:r>
            <a:r>
              <a:rPr lang="zh-CN" altLang="en-US" sz="1200" b="1" dirty="0" smtClean="0">
                <a:solidFill>
                  <a:schemeClr val="bg1"/>
                </a:solidFill>
                <a:latin typeface="微软雅黑" pitchFamily="34" charset="-122"/>
                <a:ea typeface="微软雅黑" pitchFamily="34" charset="-122"/>
                <a:sym typeface="Wingdings" panose="05000000000000000000" pitchFamily="2" charset="2"/>
              </a:rPr>
              <a:t>操作简单    不直观</a:t>
            </a:r>
            <a:r>
              <a:rPr lang="en-US" altLang="zh-CN" sz="1200" b="1" dirty="0" smtClean="0">
                <a:solidFill>
                  <a:schemeClr val="bg1"/>
                </a:solidFill>
                <a:latin typeface="微软雅黑" pitchFamily="34" charset="-122"/>
                <a:ea typeface="微软雅黑" pitchFamily="34" charset="-122"/>
                <a:sym typeface="Wingdings" panose="05000000000000000000" pitchFamily="2" charset="2"/>
              </a:rPr>
              <a:t></a:t>
            </a:r>
            <a:r>
              <a:rPr lang="zh-CN" altLang="en-US" sz="1200" b="1" dirty="0" smtClean="0">
                <a:solidFill>
                  <a:schemeClr val="bg1"/>
                </a:solidFill>
                <a:latin typeface="微软雅黑" pitchFamily="34" charset="-122"/>
                <a:ea typeface="微软雅黑" pitchFamily="34" charset="-122"/>
                <a:sym typeface="Wingdings" panose="05000000000000000000" pitchFamily="2" charset="2"/>
              </a:rPr>
              <a:t>直观   无监控</a:t>
            </a:r>
            <a:r>
              <a:rPr lang="en-US" altLang="zh-CN" sz="1200" b="1" dirty="0" smtClean="0">
                <a:solidFill>
                  <a:schemeClr val="bg1"/>
                </a:solidFill>
                <a:latin typeface="微软雅黑" pitchFamily="34" charset="-122"/>
                <a:ea typeface="微软雅黑" pitchFamily="34" charset="-122"/>
                <a:sym typeface="Wingdings" panose="05000000000000000000" pitchFamily="2" charset="2"/>
              </a:rPr>
              <a:t></a:t>
            </a:r>
            <a:r>
              <a:rPr lang="zh-CN" altLang="en-US" sz="1200" b="1" dirty="0" smtClean="0">
                <a:solidFill>
                  <a:schemeClr val="bg1"/>
                </a:solidFill>
                <a:latin typeface="微软雅黑" pitchFamily="34" charset="-122"/>
                <a:ea typeface="微软雅黑" pitchFamily="34" charset="-122"/>
                <a:sym typeface="Wingdings" panose="05000000000000000000" pitchFamily="2" charset="2"/>
              </a:rPr>
              <a:t>实时监控   无硬件故障提醒</a:t>
            </a:r>
            <a:r>
              <a:rPr lang="en-US" altLang="zh-CN" sz="1200" b="1" dirty="0" smtClean="0">
                <a:solidFill>
                  <a:schemeClr val="bg1"/>
                </a:solidFill>
                <a:latin typeface="微软雅黑" pitchFamily="34" charset="-122"/>
                <a:ea typeface="微软雅黑" pitchFamily="34" charset="-122"/>
                <a:sym typeface="Wingdings" panose="05000000000000000000" pitchFamily="2" charset="2"/>
              </a:rPr>
              <a:t></a:t>
            </a:r>
            <a:r>
              <a:rPr lang="zh-CN" altLang="en-US" sz="1200" b="1" dirty="0" smtClean="0">
                <a:solidFill>
                  <a:schemeClr val="bg1"/>
                </a:solidFill>
                <a:latin typeface="微软雅黑" pitchFamily="34" charset="-122"/>
                <a:ea typeface="微软雅黑" pitchFamily="34" charset="-122"/>
                <a:sym typeface="Wingdings" panose="05000000000000000000" pitchFamily="2" charset="2"/>
              </a:rPr>
              <a:t>实时提醒  无远程操作</a:t>
            </a:r>
            <a:r>
              <a:rPr lang="en-US" altLang="zh-CN" sz="1200" b="1" dirty="0" smtClean="0">
                <a:solidFill>
                  <a:schemeClr val="bg1"/>
                </a:solidFill>
                <a:latin typeface="微软雅黑" pitchFamily="34" charset="-122"/>
                <a:ea typeface="微软雅黑" pitchFamily="34" charset="-122"/>
                <a:sym typeface="Wingdings" panose="05000000000000000000" pitchFamily="2" charset="2"/>
              </a:rPr>
              <a:t></a:t>
            </a:r>
            <a:r>
              <a:rPr lang="zh-CN" altLang="en-US" sz="1200" b="1" dirty="0" smtClean="0">
                <a:solidFill>
                  <a:schemeClr val="bg1"/>
                </a:solidFill>
                <a:latin typeface="微软雅黑" pitchFamily="34" charset="-122"/>
                <a:ea typeface="微软雅黑" pitchFamily="34" charset="-122"/>
                <a:sym typeface="Wingdings" panose="05000000000000000000" pitchFamily="2" charset="2"/>
              </a:rPr>
              <a:t>远程操作     </a:t>
            </a:r>
            <a:endParaRPr lang="zh-CN" altLang="en-US" sz="1200" b="1" dirty="0">
              <a:solidFill>
                <a:schemeClr val="bg1"/>
              </a:solidFill>
              <a:latin typeface="微软雅黑" pitchFamily="34" charset="-122"/>
              <a:ea typeface="微软雅黑" pitchFamily="34" charset="-122"/>
            </a:endParaRPr>
          </a:p>
        </p:txBody>
      </p:sp>
      <p:cxnSp>
        <p:nvCxnSpPr>
          <p:cNvPr id="95" name="直接箭头连接符 94"/>
          <p:cNvCxnSpPr/>
          <p:nvPr/>
        </p:nvCxnSpPr>
        <p:spPr>
          <a:xfrm flipV="1">
            <a:off x="3172838" y="1858258"/>
            <a:ext cx="707014" cy="49807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2" name="直接箭头连接符 131"/>
          <p:cNvCxnSpPr/>
          <p:nvPr/>
        </p:nvCxnSpPr>
        <p:spPr>
          <a:xfrm flipV="1">
            <a:off x="3135945" y="2385543"/>
            <a:ext cx="769307" cy="6603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6" name="右箭头 15"/>
          <p:cNvSpPr/>
          <p:nvPr/>
        </p:nvSpPr>
        <p:spPr>
          <a:xfrm>
            <a:off x="7337476" y="3235936"/>
            <a:ext cx="358724" cy="45719"/>
          </a:xfrm>
          <a:prstGeom prst="rightArrow">
            <a:avLst/>
          </a:prstGeom>
          <a:ln w="317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右箭头 89"/>
          <p:cNvSpPr/>
          <p:nvPr/>
        </p:nvSpPr>
        <p:spPr>
          <a:xfrm>
            <a:off x="8874176" y="3489936"/>
            <a:ext cx="358724" cy="45719"/>
          </a:xfrm>
          <a:prstGeom prst="rightArrow">
            <a:avLst/>
          </a:prstGeom>
          <a:ln w="317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右箭头 99"/>
          <p:cNvSpPr/>
          <p:nvPr/>
        </p:nvSpPr>
        <p:spPr>
          <a:xfrm>
            <a:off x="7693076" y="4048736"/>
            <a:ext cx="358724" cy="45719"/>
          </a:xfrm>
          <a:prstGeom prst="rightArrow">
            <a:avLst/>
          </a:prstGeom>
          <a:ln w="317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右箭头 101"/>
          <p:cNvSpPr/>
          <p:nvPr/>
        </p:nvSpPr>
        <p:spPr>
          <a:xfrm>
            <a:off x="6461176" y="4315436"/>
            <a:ext cx="358724" cy="45719"/>
          </a:xfrm>
          <a:prstGeom prst="rightArrow">
            <a:avLst/>
          </a:prstGeom>
          <a:ln w="317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右箭头 102"/>
          <p:cNvSpPr/>
          <p:nvPr/>
        </p:nvSpPr>
        <p:spPr>
          <a:xfrm>
            <a:off x="5597576" y="4582136"/>
            <a:ext cx="358724" cy="45719"/>
          </a:xfrm>
          <a:prstGeom prst="rightArrow">
            <a:avLst/>
          </a:prstGeom>
          <a:ln w="317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533618" y="5651499"/>
            <a:ext cx="1742857" cy="520701"/>
          </a:xfrm>
          <a:prstGeom prst="rect">
            <a:avLst/>
          </a:prstGeom>
          <a:solidFill>
            <a:srgbClr val="16B2E9"/>
          </a:solidFill>
          <a:ln>
            <a:solidFill>
              <a:srgbClr val="00B0F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0" rIns="0" anchor="ctr"/>
          <a:lstStyle/>
          <a:p>
            <a:pPr algn="ctr" defTabSz="457200">
              <a:buClr>
                <a:srgbClr val="C0C0C0"/>
              </a:buClr>
              <a:buFont typeface="Wingdings" pitchFamily="2" charset="2"/>
              <a:buNone/>
              <a:defRPr/>
            </a:pPr>
            <a:r>
              <a:rPr lang="zh-CN" altLang="en-US" sz="1200" b="1" dirty="0" smtClean="0">
                <a:solidFill>
                  <a:schemeClr val="bg1"/>
                </a:solidFill>
                <a:latin typeface="微软雅黑" pitchFamily="34" charset="-122"/>
                <a:ea typeface="微软雅黑" pitchFamily="34" charset="-122"/>
              </a:rPr>
              <a:t>结论</a:t>
            </a:r>
            <a:endParaRPr lang="zh-CN" altLang="en-US" sz="1200" b="1" dirty="0">
              <a:solidFill>
                <a:schemeClr val="bg1"/>
              </a:solidFill>
              <a:latin typeface="微软雅黑" pitchFamily="34" charset="-122"/>
              <a:ea typeface="微软雅黑" pitchFamily="34" charset="-122"/>
            </a:endParaRPr>
          </a:p>
        </p:txBody>
      </p:sp>
      <p:sp>
        <p:nvSpPr>
          <p:cNvPr id="85" name="矩形 84"/>
          <p:cNvSpPr/>
          <p:nvPr/>
        </p:nvSpPr>
        <p:spPr>
          <a:xfrm>
            <a:off x="2297113" y="5651499"/>
            <a:ext cx="9355139" cy="520701"/>
          </a:xfrm>
          <a:prstGeom prst="rect">
            <a:avLst/>
          </a:prstGeom>
          <a:solidFill>
            <a:schemeClr val="accent6"/>
          </a:solidFill>
          <a:ln>
            <a:solidFill>
              <a:srgbClr val="00B0F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defTabSz="914306" fontAlgn="auto">
              <a:spcBef>
                <a:spcPts val="0"/>
              </a:spcBef>
              <a:spcAft>
                <a:spcPts val="0"/>
              </a:spcAft>
              <a:buFont typeface="Wingdings" pitchFamily="2" charset="2"/>
              <a:buNone/>
              <a:defRPr/>
            </a:pPr>
            <a:endParaRPr lang="en-US" altLang="zh-CN" sz="1400" b="1" dirty="0">
              <a:solidFill>
                <a:schemeClr val="tx1">
                  <a:lumMod val="65000"/>
                  <a:lumOff val="35000"/>
                </a:schemeClr>
              </a:solidFill>
              <a:latin typeface="微软雅黑" pitchFamily="34" charset="-122"/>
            </a:endParaRPr>
          </a:p>
        </p:txBody>
      </p:sp>
      <p:sp>
        <p:nvSpPr>
          <p:cNvPr id="87" name="MH_Text_3"/>
          <p:cNvSpPr txBox="1">
            <a:spLocks/>
          </p:cNvSpPr>
          <p:nvPr>
            <p:custDataLst>
              <p:tags r:id="rId2"/>
            </p:custDataLst>
          </p:nvPr>
        </p:nvSpPr>
        <p:spPr>
          <a:xfrm>
            <a:off x="2428875" y="5803816"/>
            <a:ext cx="9274177" cy="368384"/>
          </a:xfrm>
          <a:prstGeom prst="rect">
            <a:avLst/>
          </a:prstGeom>
          <a:noFill/>
        </p:spPr>
        <p:txBody>
          <a:bodyPr lIns="0" tIns="0" rIns="0" bIns="0">
            <a:noAutofit/>
          </a:bodyPr>
          <a:lstStyle>
            <a:defPPr>
              <a:defRPr lang="zh-CN"/>
            </a:defPPr>
            <a:lvl1pPr>
              <a:lnSpc>
                <a:spcPct val="130000"/>
              </a:lnSpc>
              <a:defRPr sz="1200"/>
            </a:lvl1pPr>
          </a:lstStyle>
          <a:p>
            <a:pPr fontAlgn="auto">
              <a:spcBef>
                <a:spcPts val="0"/>
              </a:spcBef>
              <a:spcAft>
                <a:spcPts val="0"/>
              </a:spcAft>
              <a:defRPr/>
            </a:pP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smtClean="0">
                <a:solidFill>
                  <a:schemeClr val="bg1"/>
                </a:solidFill>
                <a:latin typeface="微软雅黑" panose="020B0503020204020204" pitchFamily="34" charset="-122"/>
                <a:ea typeface="微软雅黑" panose="020B0503020204020204" pitchFamily="34" charset="-122"/>
              </a:rPr>
              <a:t>设计是项目成败的关键，是项目过程中最重要的环节</a:t>
            </a:r>
            <a:endParaRPr lang="en-US" altLang="zh-CN" dirty="0" smtClean="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43289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1000"/>
                                        <p:tgtEl>
                                          <p:spTgt spid="73"/>
                                        </p:tgtEl>
                                      </p:cBhvr>
                                    </p:animEffect>
                                    <p:anim calcmode="lin" valueType="num">
                                      <p:cBhvr>
                                        <p:cTn id="8" dur="1000" fill="hold"/>
                                        <p:tgtEl>
                                          <p:spTgt spid="73"/>
                                        </p:tgtEl>
                                        <p:attrNameLst>
                                          <p:attrName>ppt_x</p:attrName>
                                        </p:attrNameLst>
                                      </p:cBhvr>
                                      <p:tavLst>
                                        <p:tav tm="0">
                                          <p:val>
                                            <p:strVal val="#ppt_x"/>
                                          </p:val>
                                        </p:tav>
                                        <p:tav tm="100000">
                                          <p:val>
                                            <p:strVal val="#ppt_x"/>
                                          </p:val>
                                        </p:tav>
                                      </p:tavLst>
                                    </p:anim>
                                    <p:anim calcmode="lin" valueType="num">
                                      <p:cBhvr>
                                        <p:cTn id="9"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4"/>
</p:tagLst>
</file>

<file path=ppt/tags/tag10.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11.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12.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13.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14.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15.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16.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17.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18.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19.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2.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4"/>
</p:tagLst>
</file>

<file path=ppt/tags/tag20.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21.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22.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23.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24.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25.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26.xml><?xml version="1.0" encoding="utf-8"?>
<p:tagLst xmlns:a="http://schemas.openxmlformats.org/drawingml/2006/main" xmlns:r="http://schemas.openxmlformats.org/officeDocument/2006/relationships" xmlns:p="http://schemas.openxmlformats.org/presentationml/2006/main">
  <p:tag name="MH" val="20160215162955"/>
  <p:tag name="MH_LIBRARY" val="GRAPHIC"/>
  <p:tag name="MH_TYPE" val="Text"/>
  <p:tag name="MH_ORDER" val="3"/>
</p:tagLst>
</file>

<file path=ppt/tags/tag27.xml><?xml version="1.0" encoding="utf-8"?>
<p:tagLst xmlns:a="http://schemas.openxmlformats.org/drawingml/2006/main" xmlns:r="http://schemas.openxmlformats.org/officeDocument/2006/relationships" xmlns:p="http://schemas.openxmlformats.org/presentationml/2006/main">
  <p:tag name="MH" val="20160215162955"/>
  <p:tag name="MH_LIBRARY" val="GRAPHIC"/>
  <p:tag name="MH_TYPE" val="Text"/>
  <p:tag name="MH_ORDER" val="3"/>
</p:tagLst>
</file>

<file path=ppt/tags/tag3.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4.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5.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6.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7.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ags/tag8.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4"/>
</p:tagLst>
</file>

<file path=ppt/tags/tag9.xml><?xml version="1.0" encoding="utf-8"?>
<p:tagLst xmlns:a="http://schemas.openxmlformats.org/drawingml/2006/main" xmlns:r="http://schemas.openxmlformats.org/officeDocument/2006/relationships" xmlns:p="http://schemas.openxmlformats.org/presentationml/2006/main">
  <p:tag name="MH" val="20150819145822"/>
  <p:tag name="MH_LIBRARY" val="GRAPHIC"/>
  <p:tag name="MH_ORDER" val="Rectangle 12"/>
</p:tagLst>
</file>

<file path=ppt/theme/theme1.xml><?xml version="1.0" encoding="utf-8"?>
<a:theme xmlns:a="http://schemas.openxmlformats.org/drawingml/2006/main" name="2_2017中国管理全球论坛">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spPr>
      <a:bodyPr rtlCol="0" anchor="ctr"/>
      <a:lstStyle>
        <a:defPPr algn="ctr">
          <a:defRPr kumimoji="1" sz="1400" smtClean="0">
            <a:solidFill>
              <a:schemeClr val="tx1"/>
            </a:solidFill>
            <a:latin typeface="Microsoft YaHei" charset="-122"/>
            <a:ea typeface="Microsoft YaHei" charset="-122"/>
            <a:cs typeface="Microsoft YaHei"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solidFill>
      </a:spPr>
      <a:bodyPr wrap="square" rtlCol="0">
        <a:spAutoFit/>
      </a:bodyPr>
      <a:lstStyle>
        <a:defPPr algn="l">
          <a:defRPr sz="1400" b="1" dirty="0">
            <a:latin typeface="微软雅黑" pitchFamily="34" charset="-122"/>
            <a:ea typeface="微软雅黑" pitchFamily="34" charset="-122"/>
          </a:defRPr>
        </a:defPPr>
      </a:lstStyle>
    </a:tx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4_2017中国管理全球论坛">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201710金蝶集团幻灯片模版（内部公开）</Template>
  <TotalTime>37919</TotalTime>
  <Words>2558</Words>
  <Application>Microsoft Office PowerPoint</Application>
  <PresentationFormat>自定义</PresentationFormat>
  <Paragraphs>204</Paragraphs>
  <Slides>11</Slides>
  <Notes>3</Notes>
  <HiddenSlides>0</HiddenSlides>
  <MMClips>0</MMClips>
  <ScaleCrop>false</ScaleCrop>
  <HeadingPairs>
    <vt:vector size="4" baseType="variant">
      <vt:variant>
        <vt:lpstr>主题</vt:lpstr>
      </vt:variant>
      <vt:variant>
        <vt:i4>2</vt:i4>
      </vt:variant>
      <vt:variant>
        <vt:lpstr>幻灯片标题</vt:lpstr>
      </vt:variant>
      <vt:variant>
        <vt:i4>11</vt:i4>
      </vt:variant>
    </vt:vector>
  </HeadingPairs>
  <TitlesOfParts>
    <vt:vector size="13" baseType="lpstr">
      <vt:lpstr>2_2017中国管理全球论坛</vt:lpstr>
      <vt:lpstr>4_2017中国管理全球论坛</vt:lpstr>
      <vt:lpstr>开发方案设计</vt:lpstr>
      <vt:lpstr>目录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金蝶集团 幻灯片模版</dc:title>
  <dc:creator>Windows User</dc:creator>
  <cp:lastModifiedBy>Windows 用户</cp:lastModifiedBy>
  <cp:revision>908</cp:revision>
  <dcterms:created xsi:type="dcterms:W3CDTF">2017-10-24T05:52:50Z</dcterms:created>
  <dcterms:modified xsi:type="dcterms:W3CDTF">2019-06-11T00:53:34Z</dcterms:modified>
</cp:coreProperties>
</file>

<file path=docProps/thumbnail.jpeg>
</file>